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8"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74" autoAdjust="0"/>
  </p:normalViewPr>
  <p:slideViewPr>
    <p:cSldViewPr>
      <p:cViewPr>
        <p:scale>
          <a:sx n="76" d="100"/>
          <a:sy n="76" d="100"/>
        </p:scale>
        <p:origin x="-33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589233-933F-45D6-B47C-B3972252CFD6}" type="datetimeFigureOut">
              <a:rPr lang="en-US"/>
              <a:pPr>
                <a:defRPr/>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0DF9F-E330-4522-B46B-F05F9A44215E}" type="slidenum">
              <a:rPr lang="en-US"/>
              <a:pPr>
                <a:defRPr/>
              </a:pPr>
              <a:t>‹#›</a:t>
            </a:fld>
            <a:endParaRPr lang="en-US"/>
          </a:p>
        </p:txBody>
      </p:sp>
    </p:spTree>
    <p:extLst>
      <p:ext uri="{BB962C8B-B14F-4D97-AF65-F5344CB8AC3E}">
        <p14:creationId xmlns:p14="http://schemas.microsoft.com/office/powerpoint/2010/main" val="3143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AB4133-D486-4F87-9A6B-846FD48788A1}" type="datetimeFigureOut">
              <a:rPr lang="en-US"/>
              <a:pPr>
                <a:defRPr/>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E7BD3-9AF8-45CB-9F33-AE27D4C5349F}" type="slidenum">
              <a:rPr lang="en-US"/>
              <a:pPr>
                <a:defRPr/>
              </a:pPr>
              <a:t>‹#›</a:t>
            </a:fld>
            <a:endParaRPr lang="en-US"/>
          </a:p>
        </p:txBody>
      </p:sp>
    </p:spTree>
    <p:extLst>
      <p:ext uri="{BB962C8B-B14F-4D97-AF65-F5344CB8AC3E}">
        <p14:creationId xmlns:p14="http://schemas.microsoft.com/office/powerpoint/2010/main" val="95027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4FA285-6EBE-4C91-95A5-E6E240CC505D}" type="datetimeFigureOut">
              <a:rPr lang="en-US"/>
              <a:pPr>
                <a:defRPr/>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0EE62-939D-417C-93F1-9615864BC64F}" type="slidenum">
              <a:rPr lang="en-US"/>
              <a:pPr>
                <a:defRPr/>
              </a:pPr>
              <a:t>‹#›</a:t>
            </a:fld>
            <a:endParaRPr lang="en-US"/>
          </a:p>
        </p:txBody>
      </p:sp>
    </p:spTree>
    <p:extLst>
      <p:ext uri="{BB962C8B-B14F-4D97-AF65-F5344CB8AC3E}">
        <p14:creationId xmlns:p14="http://schemas.microsoft.com/office/powerpoint/2010/main" val="30744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9EE237-C104-4423-B831-423249A1BE6D}" type="datetimeFigureOut">
              <a:rPr lang="en-US"/>
              <a:pPr>
                <a:defRPr/>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807C0F-AE21-4501-858B-462913B05689}" type="slidenum">
              <a:rPr lang="en-US"/>
              <a:pPr>
                <a:defRPr/>
              </a:pPr>
              <a:t>‹#›</a:t>
            </a:fld>
            <a:endParaRPr lang="en-US"/>
          </a:p>
        </p:txBody>
      </p:sp>
    </p:spTree>
    <p:extLst>
      <p:ext uri="{BB962C8B-B14F-4D97-AF65-F5344CB8AC3E}">
        <p14:creationId xmlns:p14="http://schemas.microsoft.com/office/powerpoint/2010/main" val="69305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05D099-697B-4A59-961C-298CE1600E38}" type="datetimeFigureOut">
              <a:rPr lang="en-US"/>
              <a:pPr>
                <a:defRPr/>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C31D9-DD32-4FCC-BE65-786471DDE1E4}" type="slidenum">
              <a:rPr lang="en-US"/>
              <a:pPr>
                <a:defRPr/>
              </a:pPr>
              <a:t>‹#›</a:t>
            </a:fld>
            <a:endParaRPr lang="en-US"/>
          </a:p>
        </p:txBody>
      </p:sp>
    </p:spTree>
    <p:extLst>
      <p:ext uri="{BB962C8B-B14F-4D97-AF65-F5344CB8AC3E}">
        <p14:creationId xmlns:p14="http://schemas.microsoft.com/office/powerpoint/2010/main" val="389289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D075BE-A61E-449F-9A3D-4D5130978108}" type="datetimeFigureOut">
              <a:rPr lang="en-US"/>
              <a:pPr>
                <a:defRPr/>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E1C0E9-24E7-46AA-BC0B-DBD66615A593}" type="slidenum">
              <a:rPr lang="en-US"/>
              <a:pPr>
                <a:defRPr/>
              </a:pPr>
              <a:t>‹#›</a:t>
            </a:fld>
            <a:endParaRPr lang="en-US"/>
          </a:p>
        </p:txBody>
      </p:sp>
    </p:spTree>
    <p:extLst>
      <p:ext uri="{BB962C8B-B14F-4D97-AF65-F5344CB8AC3E}">
        <p14:creationId xmlns:p14="http://schemas.microsoft.com/office/powerpoint/2010/main" val="350122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EAE5B0-34FB-4E2C-A855-690540D3E4E9}" type="datetimeFigureOut">
              <a:rPr lang="en-US"/>
              <a:pPr>
                <a:defRPr/>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DC74C9-3941-4691-A314-8CCEFF8BEC60}" type="slidenum">
              <a:rPr lang="en-US"/>
              <a:pPr>
                <a:defRPr/>
              </a:pPr>
              <a:t>‹#›</a:t>
            </a:fld>
            <a:endParaRPr lang="en-US"/>
          </a:p>
        </p:txBody>
      </p:sp>
    </p:spTree>
    <p:extLst>
      <p:ext uri="{BB962C8B-B14F-4D97-AF65-F5344CB8AC3E}">
        <p14:creationId xmlns:p14="http://schemas.microsoft.com/office/powerpoint/2010/main" val="203235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279466-3BAC-403F-8ADC-A461A8BD38C0}" type="datetimeFigureOut">
              <a:rPr lang="en-US"/>
              <a:pPr>
                <a:defRPr/>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DD99F3-BBFC-4CF8-A90C-D525666AFD8A}" type="slidenum">
              <a:rPr lang="en-US"/>
              <a:pPr>
                <a:defRPr/>
              </a:pPr>
              <a:t>‹#›</a:t>
            </a:fld>
            <a:endParaRPr lang="en-US"/>
          </a:p>
        </p:txBody>
      </p:sp>
    </p:spTree>
    <p:extLst>
      <p:ext uri="{BB962C8B-B14F-4D97-AF65-F5344CB8AC3E}">
        <p14:creationId xmlns:p14="http://schemas.microsoft.com/office/powerpoint/2010/main" val="139629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0145C2-5265-453B-B6BC-B83D00E01606}" type="datetimeFigureOut">
              <a:rPr lang="en-US"/>
              <a:pPr>
                <a:defRPr/>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93A366-6245-44E1-9D56-6B262242BCCD}" type="slidenum">
              <a:rPr lang="en-US"/>
              <a:pPr>
                <a:defRPr/>
              </a:pPr>
              <a:t>‹#›</a:t>
            </a:fld>
            <a:endParaRPr lang="en-US"/>
          </a:p>
        </p:txBody>
      </p:sp>
    </p:spTree>
    <p:extLst>
      <p:ext uri="{BB962C8B-B14F-4D97-AF65-F5344CB8AC3E}">
        <p14:creationId xmlns:p14="http://schemas.microsoft.com/office/powerpoint/2010/main" val="19342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0A42EC-FE4F-40A2-B144-1FF52C15B287}" type="datetimeFigureOut">
              <a:rPr lang="en-US"/>
              <a:pPr>
                <a:defRPr/>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40E296-56F8-445F-898C-0DCDD087DD7A}" type="slidenum">
              <a:rPr lang="en-US"/>
              <a:pPr>
                <a:defRPr/>
              </a:pPr>
              <a:t>‹#›</a:t>
            </a:fld>
            <a:endParaRPr lang="en-US"/>
          </a:p>
        </p:txBody>
      </p:sp>
    </p:spTree>
    <p:extLst>
      <p:ext uri="{BB962C8B-B14F-4D97-AF65-F5344CB8AC3E}">
        <p14:creationId xmlns:p14="http://schemas.microsoft.com/office/powerpoint/2010/main" val="373093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E750B9-F8D1-48CD-98B4-42EAB440E015}" type="datetimeFigureOut">
              <a:rPr lang="en-US"/>
              <a:pPr>
                <a:defRPr/>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C8612B-A0E3-4B50-A292-0B1A402DDE5E}" type="slidenum">
              <a:rPr lang="en-US"/>
              <a:pPr>
                <a:defRPr/>
              </a:pPr>
              <a:t>‹#›</a:t>
            </a:fld>
            <a:endParaRPr lang="en-US"/>
          </a:p>
        </p:txBody>
      </p:sp>
    </p:spTree>
    <p:extLst>
      <p:ext uri="{BB962C8B-B14F-4D97-AF65-F5344CB8AC3E}">
        <p14:creationId xmlns:p14="http://schemas.microsoft.com/office/powerpoint/2010/main" val="234856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25DCAC-754B-4FCC-B737-C25F72DB35F8}" type="datetimeFigureOut">
              <a:rPr lang="en-US"/>
              <a:pPr>
                <a:defRPr/>
              </a:pPr>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0D3B29-CB80-42B8-A66F-C5E39166E3D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o.wikipedia.org/wiki/Oceanul_Atlantic" TargetMode="External"/><Relationship Id="rId13" Type="http://schemas.openxmlformats.org/officeDocument/2006/relationships/image" Target="../media/image23.jpeg"/><Relationship Id="rId3" Type="http://schemas.openxmlformats.org/officeDocument/2006/relationships/hyperlink" Target="https://ro.wikipedia.org/wiki/Peninsula_iberic%C4%83" TargetMode="External"/><Relationship Id="rId7" Type="http://schemas.openxmlformats.org/officeDocument/2006/relationships/hyperlink" Target="https://ro.wikipedia.org/wiki/Marea_Mediteran%C4%83" TargetMode="External"/><Relationship Id="rId12" Type="http://schemas.openxmlformats.org/officeDocument/2006/relationships/image" Target="../media/image22.jpeg"/><Relationship Id="rId2" Type="http://schemas.openxmlformats.org/officeDocument/2006/relationships/hyperlink" Target="https://ro.wikipedia.org/wiki/Teritoriile_britanice_de_peste_m%C4%83ri" TargetMode="External"/><Relationship Id="rId1" Type="http://schemas.openxmlformats.org/officeDocument/2006/relationships/slideLayout" Target="../slideLayouts/slideLayout2.xml"/><Relationship Id="rId6" Type="http://schemas.openxmlformats.org/officeDocument/2006/relationships/hyperlink" Target="https://ro.wikipedia.org/wiki/Str%C3%A2mtoarea_Gibraltar" TargetMode="External"/><Relationship Id="rId11" Type="http://schemas.openxmlformats.org/officeDocument/2006/relationships/image" Target="../media/image21.jpeg"/><Relationship Id="rId5" Type="http://schemas.openxmlformats.org/officeDocument/2006/relationships/hyperlink" Target="https://ro.wikipedia.org/wiki/Spania" TargetMode="External"/><Relationship Id="rId10" Type="http://schemas.openxmlformats.org/officeDocument/2006/relationships/image" Target="../media/image20.jpeg"/><Relationship Id="rId4" Type="http://schemas.openxmlformats.org/officeDocument/2006/relationships/hyperlink" Target="https://ro.wikipedia.org/wiki/Europa" TargetMode="Externa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ro.wikipedia.org/wiki/Provincia_Sevilla" TargetMode="External"/><Relationship Id="rId13" Type="http://schemas.openxmlformats.org/officeDocument/2006/relationships/hyperlink" Target="https://ro.wikipedia.org/wiki/Valencia" TargetMode="External"/><Relationship Id="rId3" Type="http://schemas.openxmlformats.org/officeDocument/2006/relationships/image" Target="../media/image25.jpeg"/><Relationship Id="rId7" Type="http://schemas.openxmlformats.org/officeDocument/2006/relationships/hyperlink" Target="https://ro.wikipedia.org/wiki/Andaluzia" TargetMode="External"/><Relationship Id="rId12" Type="http://schemas.openxmlformats.org/officeDocument/2006/relationships/hyperlink" Target="https://ro.wikipedia.org/wiki/Barcelona" TargetMode="External"/><Relationship Id="rId17" Type="http://schemas.openxmlformats.org/officeDocument/2006/relationships/hyperlink" Target="https://ro.wikipedia.org/wiki/Heracle" TargetMode="External"/><Relationship Id="rId2" Type="http://schemas.openxmlformats.org/officeDocument/2006/relationships/image" Target="../media/image24.jpeg"/><Relationship Id="rId16" Type="http://schemas.openxmlformats.org/officeDocument/2006/relationships/hyperlink" Target="https://ro.wikipedia.org/wiki/2016" TargetMode="External"/><Relationship Id="rId1" Type="http://schemas.openxmlformats.org/officeDocument/2006/relationships/slideLayout" Target="../slideLayouts/slideLayout2.xml"/><Relationship Id="rId6" Type="http://schemas.openxmlformats.org/officeDocument/2006/relationships/hyperlink" Target="https://ro.wikipedia.org/wiki/Comunit%C4%83%C8%9Bile_autonome_ale_Spaniei" TargetMode="External"/><Relationship Id="rId11" Type="http://schemas.openxmlformats.org/officeDocument/2006/relationships/hyperlink" Target="https://ro.wikipedia.org/wiki/Madrid" TargetMode="External"/><Relationship Id="rId5" Type="http://schemas.openxmlformats.org/officeDocument/2006/relationships/image" Target="../media/image27.jpeg"/><Relationship Id="rId15" Type="http://schemas.openxmlformats.org/officeDocument/2006/relationships/hyperlink" Target="https://ro.wikipedia.org/wiki/Uniunea_Europeana" TargetMode="External"/><Relationship Id="rId10" Type="http://schemas.openxmlformats.org/officeDocument/2006/relationships/hyperlink" Target="https://ro.wikipedia.org/wiki/Lista_municipiilor_din_Spania" TargetMode="External"/><Relationship Id="rId4" Type="http://schemas.openxmlformats.org/officeDocument/2006/relationships/image" Target="../media/image26.jpeg"/><Relationship Id="rId9" Type="http://schemas.openxmlformats.org/officeDocument/2006/relationships/hyperlink" Target="https://ro.wikipedia.org/wiki/Spania" TargetMode="External"/><Relationship Id="rId14" Type="http://schemas.openxmlformats.org/officeDocument/2006/relationships/hyperlink" Target="https://ro.wikipedia.org/wiki/Lista_ora%C8%99elor_din_Uniunea_European%C4%83_dup%C4%83_m%C4%83ri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00400" y="228600"/>
            <a:ext cx="2438400" cy="762000"/>
          </a:xfrm>
          <a:prstGeom prst="rect">
            <a:avLst/>
          </a:prstGeom>
          <a:ln>
            <a:noFill/>
          </a:ln>
          <a:effectLst>
            <a:outerShdw blurRad="292100" dist="139700" dir="2700000" algn="tl" rotWithShape="0">
              <a:srgbClr val="333333">
                <a:alpha val="65000"/>
              </a:srgbClr>
            </a:outerShdw>
          </a:effectLst>
          <a:extLst/>
        </p:spPr>
      </p:pic>
      <p:sp>
        <p:nvSpPr>
          <p:cNvPr id="2" name="Title 1"/>
          <p:cNvSpPr>
            <a:spLocks noGrp="1"/>
          </p:cNvSpPr>
          <p:nvPr>
            <p:ph type="ctrTitle"/>
          </p:nvPr>
        </p:nvSpPr>
        <p:spPr>
          <a:xfrm>
            <a:off x="838200" y="3657600"/>
            <a:ext cx="7772400" cy="1470025"/>
          </a:xfrm>
        </p:spPr>
        <p:txBody>
          <a:bodyPr rtlCol="0">
            <a:normAutofit fontScale="90000"/>
          </a:bodyPr>
          <a:lstStyle/>
          <a:p>
            <a:pPr eaLnBrk="1" fontAlgn="auto" hangingPunct="1">
              <a:spcAft>
                <a:spcPts val="0"/>
              </a:spcAft>
              <a:defRPr/>
            </a:pPr>
            <a:r>
              <a:rPr lang="ro-RO" b="1" i="1" dirty="0">
                <a:solidFill>
                  <a:schemeClr val="accent1">
                    <a:lumMod val="50000"/>
                  </a:schemeClr>
                </a:solidFill>
              </a:rPr>
              <a:t>PROIECTUL ERASMUS PLUS VET</a:t>
            </a:r>
            <a:r>
              <a:rPr lang="en-US" dirty="0">
                <a:solidFill>
                  <a:schemeClr val="accent1">
                    <a:lumMod val="50000"/>
                  </a:schemeClr>
                </a:solidFill>
              </a:rPr>
              <a:t/>
            </a:r>
            <a:br>
              <a:rPr lang="en-US" dirty="0">
                <a:solidFill>
                  <a:schemeClr val="accent1">
                    <a:lumMod val="50000"/>
                  </a:schemeClr>
                </a:solidFill>
              </a:rPr>
            </a:br>
            <a:r>
              <a:rPr lang="ro-RO" b="1" i="1" dirty="0" smtClean="0">
                <a:solidFill>
                  <a:schemeClr val="accent1">
                    <a:lumMod val="50000"/>
                  </a:schemeClr>
                </a:solidFill>
              </a:rPr>
              <a:t>MOBILITY</a:t>
            </a:r>
            <a:r>
              <a:rPr lang="ro-RO" b="1" i="1" dirty="0">
                <a:solidFill>
                  <a:schemeClr val="accent1">
                    <a:lumMod val="50000"/>
                  </a:schemeClr>
                </a:solidFill>
              </a:rPr>
              <a:t>:</a:t>
            </a:r>
            <a:r>
              <a:rPr lang="en-US" dirty="0">
                <a:solidFill>
                  <a:schemeClr val="accent1">
                    <a:lumMod val="50000"/>
                  </a:schemeClr>
                </a:solidFill>
              </a:rPr>
              <a:t/>
            </a:r>
            <a:br>
              <a:rPr lang="en-US" dirty="0">
                <a:solidFill>
                  <a:schemeClr val="accent1">
                    <a:lumMod val="50000"/>
                  </a:schemeClr>
                </a:solidFill>
              </a:rPr>
            </a:br>
            <a:r>
              <a:rPr lang="ro-RO" b="1" dirty="0">
                <a:solidFill>
                  <a:schemeClr val="accent1">
                    <a:lumMod val="50000"/>
                  </a:schemeClr>
                </a:solidFill>
              </a:rPr>
              <a:t>Nr.</a:t>
            </a:r>
            <a:r>
              <a:rPr lang="it-IT" b="1" dirty="0">
                <a:solidFill>
                  <a:schemeClr val="accent1">
                    <a:lumMod val="50000"/>
                  </a:schemeClr>
                </a:solidFill>
              </a:rPr>
              <a:t> 2017-1-RO01</a:t>
            </a:r>
            <a:r>
              <a:rPr lang="ro-RO" b="1" dirty="0">
                <a:solidFill>
                  <a:schemeClr val="accent1">
                    <a:lumMod val="50000"/>
                  </a:schemeClr>
                </a:solidFill>
              </a:rPr>
              <a:t> –KA102-035926 -„Competențe europene în industria textilă- șanse sporite pe piața muncii”</a:t>
            </a: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Subtitle 2"/>
          <p:cNvSpPr>
            <a:spLocks noGrp="1"/>
          </p:cNvSpPr>
          <p:nvPr>
            <p:ph type="subTitle" idx="1"/>
          </p:nvPr>
        </p:nvSpPr>
        <p:spPr>
          <a:xfrm>
            <a:off x="152400" y="1219200"/>
            <a:ext cx="8839200" cy="1981200"/>
          </a:xfrm>
        </p:spPr>
        <p:txBody>
          <a:bodyPr rtlCol="0">
            <a:normAutofit/>
          </a:bodyPr>
          <a:lstStyle/>
          <a:p>
            <a:pPr eaLnBrk="1" fontAlgn="auto" hangingPunct="1">
              <a:spcAft>
                <a:spcPts val="0"/>
              </a:spcAft>
              <a:buFont typeface="Arial" pitchFamily="34" charset="0"/>
              <a:buNone/>
              <a:defRPr/>
            </a:pPr>
            <a:r>
              <a:rPr lang="en-US" b="1" dirty="0" smtClean="0">
                <a:solidFill>
                  <a:schemeClr val="bg2">
                    <a:lumMod val="60000"/>
                    <a:lumOff val="40000"/>
                  </a:schemeClr>
                </a:solidFill>
                <a:latin typeface="Comic Sans MS" pitchFamily="66" charset="0"/>
              </a:rPr>
              <a:t>LICEUL TEHNOLOGIC NR.1 DOBRE</a:t>
            </a:r>
            <a:r>
              <a:rPr lang="ro-RO" b="1" dirty="0" smtClean="0">
                <a:solidFill>
                  <a:schemeClr val="bg2">
                    <a:lumMod val="60000"/>
                    <a:lumOff val="40000"/>
                  </a:schemeClr>
                </a:solidFill>
                <a:latin typeface="Comic Sans MS" pitchFamily="66" charset="0"/>
              </a:rPr>
              <a:t>Ş</a:t>
            </a:r>
            <a:r>
              <a:rPr lang="en-US" b="1" dirty="0" smtClean="0">
                <a:solidFill>
                  <a:schemeClr val="bg2">
                    <a:lumMod val="60000"/>
                    <a:lumOff val="40000"/>
                  </a:schemeClr>
                </a:solidFill>
                <a:latin typeface="Comic Sans MS" pitchFamily="66" charset="0"/>
              </a:rPr>
              <a:t>TI</a:t>
            </a:r>
            <a:endParaRPr lang="en-US" b="1" dirty="0">
              <a:solidFill>
                <a:schemeClr val="bg2">
                  <a:lumMod val="60000"/>
                  <a:lumOff val="40000"/>
                </a:schemeClr>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8600" y="152400"/>
            <a:ext cx="8686800" cy="4525963"/>
          </a:xfrm>
        </p:spPr>
        <p:txBody>
          <a:bodyPr/>
          <a:lstStyle/>
          <a:p>
            <a:pPr algn="just" eaLnBrk="1" hangingPunct="1"/>
            <a:r>
              <a:rPr lang="ro-RO" sz="1200" b="1" smtClean="0">
                <a:solidFill>
                  <a:srgbClr val="C00000"/>
                </a:solidFill>
                <a:latin typeface="Comic Sans MS" pitchFamily="66" charset="0"/>
              </a:rPr>
              <a:t>Punctul culminant în excursiile noastre l-a reprezentat vizita la Stânca Gibraltar. Gibraltar este un </a:t>
            </a:r>
            <a:r>
              <a:rPr lang="ro-RO" sz="1200" b="1" smtClean="0">
                <a:solidFill>
                  <a:srgbClr val="C00000"/>
                </a:solidFill>
                <a:latin typeface="Comic Sans MS" pitchFamily="66" charset="0"/>
                <a:hlinkClick r:id="rId2" tooltip="Teritoriile britanice de peste mări"/>
              </a:rPr>
              <a:t>teritoriu britanic de peste mări</a:t>
            </a:r>
            <a:r>
              <a:rPr lang="ro-RO" sz="1200" b="1" smtClean="0">
                <a:solidFill>
                  <a:srgbClr val="C00000"/>
                </a:solidFill>
                <a:latin typeface="Comic Sans MS" pitchFamily="66" charset="0"/>
              </a:rPr>
              <a:t> în sudul </a:t>
            </a:r>
            <a:r>
              <a:rPr lang="ro-RO" sz="1200" b="1" smtClean="0">
                <a:solidFill>
                  <a:srgbClr val="C00000"/>
                </a:solidFill>
                <a:latin typeface="Comic Sans MS" pitchFamily="66" charset="0"/>
                <a:hlinkClick r:id="rId3" tooltip="Peninsula iberică"/>
              </a:rPr>
              <a:t>peninsulei iberice</a:t>
            </a:r>
            <a:r>
              <a:rPr lang="ro-RO" sz="1200" b="1" smtClean="0">
                <a:solidFill>
                  <a:srgbClr val="C00000"/>
                </a:solidFill>
                <a:latin typeface="Comic Sans MS" pitchFamily="66" charset="0"/>
              </a:rPr>
              <a:t>, singurul situat în </a:t>
            </a:r>
            <a:r>
              <a:rPr lang="ro-RO" sz="1200" b="1" smtClean="0">
                <a:solidFill>
                  <a:srgbClr val="C00000"/>
                </a:solidFill>
                <a:latin typeface="Comic Sans MS" pitchFamily="66" charset="0"/>
                <a:hlinkClick r:id="rId4" tooltip="Europa"/>
              </a:rPr>
              <a:t>Europa</a:t>
            </a:r>
            <a:r>
              <a:rPr lang="ro-RO" sz="1200" b="1" smtClean="0">
                <a:solidFill>
                  <a:srgbClr val="C00000"/>
                </a:solidFill>
                <a:latin typeface="Comic Sans MS" pitchFamily="66" charset="0"/>
              </a:rPr>
              <a:t>. Se află în Europa de sud-vest, la sud de </a:t>
            </a:r>
            <a:r>
              <a:rPr lang="ro-RO" sz="1200" b="1" smtClean="0">
                <a:solidFill>
                  <a:srgbClr val="C00000"/>
                </a:solidFill>
                <a:latin typeface="Comic Sans MS" pitchFamily="66" charset="0"/>
                <a:hlinkClick r:id="rId5" tooltip="Spania"/>
              </a:rPr>
              <a:t>Spania</a:t>
            </a:r>
            <a:r>
              <a:rPr lang="ro-RO" sz="1200" b="1" smtClean="0">
                <a:solidFill>
                  <a:srgbClr val="C00000"/>
                </a:solidFill>
                <a:latin typeface="Comic Sans MS" pitchFamily="66" charset="0"/>
              </a:rPr>
              <a:t>, mărginind </a:t>
            </a:r>
            <a:r>
              <a:rPr lang="ro-RO" sz="1200" b="1" smtClean="0">
                <a:solidFill>
                  <a:srgbClr val="C00000"/>
                </a:solidFill>
                <a:latin typeface="Comic Sans MS" pitchFamily="66" charset="0"/>
                <a:hlinkClick r:id="rId6" tooltip="Strâmtoarea Gibraltar"/>
              </a:rPr>
              <a:t>strâmtoarea Gibraltar</a:t>
            </a:r>
            <a:r>
              <a:rPr lang="ro-RO" sz="1200" b="1" smtClean="0">
                <a:solidFill>
                  <a:srgbClr val="C00000"/>
                </a:solidFill>
                <a:latin typeface="Comic Sans MS" pitchFamily="66" charset="0"/>
              </a:rPr>
              <a:t>, care leagă </a:t>
            </a:r>
            <a:r>
              <a:rPr lang="ro-RO" sz="1200" b="1" smtClean="0">
                <a:solidFill>
                  <a:srgbClr val="C00000"/>
                </a:solidFill>
                <a:latin typeface="Comic Sans MS" pitchFamily="66" charset="0"/>
                <a:hlinkClick r:id="rId7" tooltip="Marea Mediterană"/>
              </a:rPr>
              <a:t>Mediterana</a:t>
            </a:r>
            <a:r>
              <a:rPr lang="ro-RO" sz="1200" b="1" smtClean="0">
                <a:solidFill>
                  <a:srgbClr val="C00000"/>
                </a:solidFill>
                <a:latin typeface="Comic Sans MS" pitchFamily="66" charset="0"/>
              </a:rPr>
              <a:t> cu </a:t>
            </a:r>
            <a:r>
              <a:rPr lang="ro-RO" sz="1200" b="1" smtClean="0">
                <a:solidFill>
                  <a:srgbClr val="C00000"/>
                </a:solidFill>
                <a:latin typeface="Comic Sans MS" pitchFamily="66" charset="0"/>
                <a:hlinkClick r:id="rId8" tooltip="Oceanul Atlantic"/>
              </a:rPr>
              <a:t>Oceanul Atlantic</a:t>
            </a:r>
            <a:r>
              <a:rPr lang="ro-RO" sz="1200" b="1" smtClean="0">
                <a:solidFill>
                  <a:srgbClr val="C00000"/>
                </a:solidFill>
                <a:latin typeface="Comic Sans MS" pitchFamily="66" charset="0"/>
              </a:rPr>
              <a:t>. Pe o parte din teritoriul Gibraltarului se ridică Stânca Gibraltar, cu înălțimea de 426 m. Gibraltar este singurul teritoriu britanic situat în partea continentală a Europei. Acesta însă nu este un stat, ci doar un teritoriu dependent de Marea Britanie. Aici însă, vremea nu ne-a urat bun-venit, dimpotrivă. O ploaie măruntă și deasă, iar apoi un vânt puternic și tăios ne-au însoțit în cele 6 ore petrecute acolo. Doar maimuțele jucăușe, prietenoase, și hoațe în același timp, care ne așteptau pe alei ne-au înveselit ziu</a:t>
            </a:r>
            <a:r>
              <a:rPr lang="ro-RO" sz="1200" smtClean="0">
                <a:solidFill>
                  <a:srgbClr val="C00000"/>
                </a:solidFill>
                <a:latin typeface="Comic Sans MS" pitchFamily="66" charset="0"/>
              </a:rPr>
              <a:t>a.</a:t>
            </a:r>
            <a:endParaRPr lang="en-US" sz="1200" smtClean="0">
              <a:solidFill>
                <a:srgbClr val="C00000"/>
              </a:solidFill>
              <a:latin typeface="Comic Sans MS" pitchFamily="66" charset="0"/>
            </a:endParaRPr>
          </a:p>
          <a:p>
            <a:pPr algn="just" eaLnBrk="1" hangingPunct="1"/>
            <a:r>
              <a:rPr lang="ro-RO" smtClean="0"/>
              <a:t> </a:t>
            </a:r>
            <a:endParaRPr lang="en-US" smtClean="0"/>
          </a:p>
        </p:txBody>
      </p:sp>
      <p:pic>
        <p:nvPicPr>
          <p:cNvPr id="1126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855913"/>
            <a:ext cx="8229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1" descr="F:\POZE GRANADA\20180317_12403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752600"/>
            <a:ext cx="447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F:\POZE GRANADA\20180317_15223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2025" y="1752600"/>
            <a:ext cx="4202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4" descr="F:\POZE GRANADA\20180317_12433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4419600"/>
            <a:ext cx="44196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5" descr="F:\POZE GRANADA\20180317_10514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4419600"/>
            <a:ext cx="4114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0" y="174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o-RO" sz="1200">
              <a:cs typeface="Times New Roman" pitchFamily="18" charset="0"/>
            </a:endParaRPr>
          </a:p>
          <a:p>
            <a:pPr eaLnBrk="0" hangingPunct="0"/>
            <a:r>
              <a:rPr lang="ro-RO" sz="1200">
                <a:cs typeface="Times New Roman" pitchFamily="18" charset="0"/>
              </a:rPr>
              <a:t> </a:t>
            </a:r>
            <a:r>
              <a:rPr lang="en-US" sz="1100"/>
              <a:t> </a:t>
            </a:r>
            <a:endParaRPr lang="en-US"/>
          </a:p>
        </p:txBody>
      </p:sp>
      <p:pic>
        <p:nvPicPr>
          <p:cNvPr id="12291" name="Picture 6" descr="F:\POZE GRANADA\20180318_1228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3962400" cy="2667000"/>
          </a:xfrm>
          <a:noFill/>
        </p:spPr>
      </p:pic>
      <p:pic>
        <p:nvPicPr>
          <p:cNvPr id="12292" name="Picture 4" descr="C:\Users\Calculator 2\Desktop\erasmus\plecare granada\poze practica\IMG-20180522-WA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391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Users\Calculator 2\Desktop\erasmus\plecare granada\poze practica\IMG-20180522-WA0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8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Users\Calculator 2\Desktop\erasmus\plecare granada\poze practica\IMG-20180522-WA00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1148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6"/>
          <p:cNvSpPr>
            <a:spLocks noChangeArrowheads="1"/>
          </p:cNvSpPr>
          <p:nvPr/>
        </p:nvSpPr>
        <p:spPr bwMode="auto">
          <a:xfrm>
            <a:off x="228600" y="104775"/>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 eaLnBrk="0" hangingPunct="0"/>
            <a:r>
              <a:rPr lang="ro-RO" sz="1400" b="1">
                <a:solidFill>
                  <a:srgbClr val="C00000"/>
                </a:solidFill>
                <a:latin typeface="Comic Sans MS" pitchFamily="66" charset="0"/>
              </a:rPr>
              <a:t>Sevilia ne-a așteptat cu mult soare, vrând parcă să compenseze frigul și ploaia ce le-am îndurat cu o zi înainte. Sevilla este capitala </a:t>
            </a:r>
            <a:r>
              <a:rPr lang="ro-RO" sz="1400" b="1">
                <a:solidFill>
                  <a:srgbClr val="C00000"/>
                </a:solidFill>
                <a:latin typeface="Comic Sans MS" pitchFamily="66" charset="0"/>
                <a:hlinkClick r:id="rId6" tooltip="Comunitățile autonome ale Spaniei"/>
              </a:rPr>
              <a:t>regiunii autonome</a:t>
            </a:r>
            <a:r>
              <a:rPr lang="ro-RO" sz="1400" b="1">
                <a:solidFill>
                  <a:srgbClr val="C00000"/>
                </a:solidFill>
                <a:latin typeface="Comic Sans MS" pitchFamily="66" charset="0"/>
              </a:rPr>
              <a:t> </a:t>
            </a:r>
            <a:r>
              <a:rPr lang="ro-RO" sz="1400" b="1">
                <a:solidFill>
                  <a:srgbClr val="C00000"/>
                </a:solidFill>
                <a:latin typeface="Comic Sans MS" pitchFamily="66" charset="0"/>
                <a:hlinkClick r:id="rId7" tooltip="Andaluzia"/>
              </a:rPr>
              <a:t>Andaluzia</a:t>
            </a:r>
            <a:r>
              <a:rPr lang="ro-RO" sz="1400" b="1">
                <a:solidFill>
                  <a:srgbClr val="C00000"/>
                </a:solidFill>
                <a:latin typeface="Comic Sans MS" pitchFamily="66" charset="0"/>
              </a:rPr>
              <a:t> și a </a:t>
            </a:r>
            <a:r>
              <a:rPr lang="ro-RO" sz="1400" b="1">
                <a:solidFill>
                  <a:srgbClr val="C00000"/>
                </a:solidFill>
                <a:latin typeface="Comic Sans MS" pitchFamily="66" charset="0"/>
                <a:hlinkClick r:id="rId8" tooltip="Provincia Sevilla"/>
              </a:rPr>
              <a:t>provinciei</a:t>
            </a:r>
            <a:r>
              <a:rPr lang="en-US" sz="1400" b="1">
                <a:solidFill>
                  <a:srgbClr val="C00000"/>
                </a:solidFill>
                <a:latin typeface="Comic Sans MS" pitchFamily="66" charset="0"/>
                <a:hlinkClick r:id="rId8" tooltip="Provincia Sevilla"/>
              </a:rPr>
              <a:t> </a:t>
            </a:r>
            <a:r>
              <a:rPr lang="ro-RO" sz="1400" b="1">
                <a:solidFill>
                  <a:srgbClr val="C00000"/>
                </a:solidFill>
                <a:latin typeface="Comic Sans MS" pitchFamily="66" charset="0"/>
                <a:hlinkClick r:id="rId8" tooltip="Provincia Sevilla"/>
              </a:rPr>
              <a:t>Sevilla</a:t>
            </a:r>
            <a:r>
              <a:rPr lang="ro-RO" sz="1400" b="1">
                <a:solidFill>
                  <a:srgbClr val="C00000"/>
                </a:solidFill>
                <a:latin typeface="Comic Sans MS" pitchFamily="66" charset="0"/>
              </a:rPr>
              <a:t> din </a:t>
            </a:r>
            <a:r>
              <a:rPr lang="ro-RO" sz="1400" b="1">
                <a:solidFill>
                  <a:srgbClr val="C00000"/>
                </a:solidFill>
                <a:latin typeface="Comic Sans MS" pitchFamily="66" charset="0"/>
                <a:hlinkClick r:id="rId9" tooltip="Spania"/>
              </a:rPr>
              <a:t>Spania</a:t>
            </a:r>
            <a:r>
              <a:rPr lang="ro-RO" sz="1400" b="1">
                <a:solidFill>
                  <a:srgbClr val="C00000"/>
                </a:solidFill>
                <a:latin typeface="Comic Sans MS" pitchFamily="66" charset="0"/>
              </a:rPr>
              <a:t>. Este al </a:t>
            </a:r>
            <a:r>
              <a:rPr lang="ro-RO" sz="1400" b="1">
                <a:solidFill>
                  <a:srgbClr val="C00000"/>
                </a:solidFill>
                <a:latin typeface="Comic Sans MS" pitchFamily="66" charset="0"/>
                <a:hlinkClick r:id="rId10" tooltip="Lista municipiilor din Spania"/>
              </a:rPr>
              <a:t>patrulea oraș</a:t>
            </a:r>
            <a:r>
              <a:rPr lang="ro-RO" sz="1400" b="1">
                <a:solidFill>
                  <a:srgbClr val="C00000"/>
                </a:solidFill>
                <a:latin typeface="Comic Sans MS" pitchFamily="66" charset="0"/>
              </a:rPr>
              <a:t> ca mărimedin </a:t>
            </a:r>
            <a:r>
              <a:rPr lang="ro-RO" sz="1400" b="1">
                <a:solidFill>
                  <a:srgbClr val="C00000"/>
                </a:solidFill>
                <a:latin typeface="Comic Sans MS" pitchFamily="66" charset="0"/>
                <a:hlinkClick r:id="rId9" tooltip="Spania"/>
              </a:rPr>
              <a:t>Spania</a:t>
            </a:r>
            <a:r>
              <a:rPr lang="ro-RO" sz="1400" b="1">
                <a:solidFill>
                  <a:srgbClr val="C00000"/>
                </a:solidFill>
                <a:latin typeface="Comic Sans MS" pitchFamily="66" charset="0"/>
              </a:rPr>
              <a:t> după </a:t>
            </a:r>
            <a:r>
              <a:rPr lang="ro-RO" sz="1400" b="1">
                <a:solidFill>
                  <a:srgbClr val="C00000"/>
                </a:solidFill>
                <a:latin typeface="Comic Sans MS" pitchFamily="66" charset="0"/>
                <a:hlinkClick r:id="rId11" tooltip="Madrid"/>
              </a:rPr>
              <a:t>Madrid</a:t>
            </a:r>
            <a:r>
              <a:rPr lang="ro-RO" sz="1400" b="1">
                <a:solidFill>
                  <a:srgbClr val="C00000"/>
                </a:solidFill>
                <a:latin typeface="Comic Sans MS" pitchFamily="66" charset="0"/>
              </a:rPr>
              <a:t>, </a:t>
            </a:r>
            <a:r>
              <a:rPr lang="ro-RO" sz="1400" b="1">
                <a:solidFill>
                  <a:srgbClr val="C00000"/>
                </a:solidFill>
                <a:latin typeface="Comic Sans MS" pitchFamily="66" charset="0"/>
                <a:hlinkClick r:id="rId12" tooltip="Barcelona"/>
              </a:rPr>
              <a:t>Barcelona</a:t>
            </a:r>
            <a:r>
              <a:rPr lang="ro-RO" sz="1400" b="1">
                <a:solidFill>
                  <a:srgbClr val="C00000"/>
                </a:solidFill>
                <a:latin typeface="Comic Sans MS" pitchFamily="66" charset="0"/>
              </a:rPr>
              <a:t> și </a:t>
            </a:r>
            <a:r>
              <a:rPr lang="ro-RO" sz="1400" b="1">
                <a:solidFill>
                  <a:srgbClr val="C00000"/>
                </a:solidFill>
                <a:latin typeface="Comic Sans MS" pitchFamily="66" charset="0"/>
                <a:hlinkClick r:id="rId13" tooltip="Valencia"/>
              </a:rPr>
              <a:t>Valencia</a:t>
            </a:r>
            <a:r>
              <a:rPr lang="ro-RO" sz="1400" b="1">
                <a:solidFill>
                  <a:srgbClr val="C00000"/>
                </a:solidFill>
                <a:latin typeface="Comic Sans MS" pitchFamily="66" charset="0"/>
              </a:rPr>
              <a:t> și </a:t>
            </a:r>
            <a:r>
              <a:rPr lang="ro-RO" sz="1400" b="1">
                <a:solidFill>
                  <a:srgbClr val="C00000"/>
                </a:solidFill>
                <a:latin typeface="Comic Sans MS" pitchFamily="66" charset="0"/>
                <a:hlinkClick r:id="rId14" tooltip="Lista orașelor din Uniunea Europeană după mărime"/>
              </a:rPr>
              <a:t>al 31-lea</a:t>
            </a:r>
            <a:r>
              <a:rPr lang="ro-RO" sz="1400" b="1">
                <a:solidFill>
                  <a:srgbClr val="C00000"/>
                </a:solidFill>
                <a:latin typeface="Comic Sans MS" pitchFamily="66" charset="0"/>
              </a:rPr>
              <a:t> oraș din </a:t>
            </a:r>
            <a:r>
              <a:rPr lang="ro-RO" sz="1400" b="1">
                <a:solidFill>
                  <a:srgbClr val="C00000"/>
                </a:solidFill>
                <a:latin typeface="Comic Sans MS" pitchFamily="66" charset="0"/>
                <a:hlinkClick r:id="rId15" tooltip="Uniunea Europeana"/>
              </a:rPr>
              <a:t>UE</a:t>
            </a:r>
            <a:r>
              <a:rPr lang="ro-RO" sz="1400" b="1">
                <a:solidFill>
                  <a:srgbClr val="C00000"/>
                </a:solidFill>
                <a:latin typeface="Comic Sans MS" pitchFamily="66" charset="0"/>
              </a:rPr>
              <a:t> cu o populație de aproape 689.434 de locuitori în orașul propriu-zis și peste 1.535.379 în zona metropolitană, în anul </a:t>
            </a:r>
            <a:r>
              <a:rPr lang="ro-RO" sz="1400" b="1">
                <a:solidFill>
                  <a:srgbClr val="C00000"/>
                </a:solidFill>
                <a:latin typeface="Comic Sans MS" pitchFamily="66" charset="0"/>
                <a:hlinkClick r:id="rId16" tooltip="2016"/>
              </a:rPr>
              <a:t>2016</a:t>
            </a:r>
            <a:r>
              <a:rPr lang="ro-RO" sz="1400" b="1">
                <a:solidFill>
                  <a:srgbClr val="C00000"/>
                </a:solidFill>
                <a:latin typeface="Comic Sans MS" pitchFamily="66" charset="0"/>
              </a:rPr>
              <a:t>. După o legendă locală, orașul a fost fondat de eroul grec </a:t>
            </a:r>
            <a:r>
              <a:rPr lang="ro-RO" sz="1400" b="1">
                <a:solidFill>
                  <a:srgbClr val="C00000"/>
                </a:solidFill>
                <a:latin typeface="Comic Sans MS" pitchFamily="66" charset="0"/>
                <a:hlinkClick r:id="rId17" tooltip="Heracle"/>
              </a:rPr>
              <a:t>Heracle</a:t>
            </a:r>
            <a:r>
              <a:rPr lang="ro-RO" sz="1400" b="1">
                <a:solidFill>
                  <a:srgbClr val="C00000"/>
                </a:solidFill>
                <a:latin typeface="Comic Sans MS" pitchFamily="66"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rtlCol="0">
            <a:normAutofit fontScale="90000"/>
          </a:bodyPr>
          <a:lstStyle/>
          <a:p>
            <a:pPr eaLnBrk="1" fontAlgn="auto" hangingPunct="1">
              <a:spcAft>
                <a:spcPts val="0"/>
              </a:spcAft>
              <a:defRPr/>
            </a:pPr>
            <a:r>
              <a:rPr lang="ro-RO" sz="1800" b="1" dirty="0" smtClean="0">
                <a:solidFill>
                  <a:srgbClr val="C00000"/>
                </a:solidFill>
                <a:latin typeface="Comic Sans MS" pitchFamily="66" charset="0"/>
              </a:rPr>
              <a:t>.</a:t>
            </a:r>
            <a:r>
              <a:rPr lang="en-US" sz="1800" b="1" dirty="0">
                <a:solidFill>
                  <a:srgbClr val="C00000"/>
                </a:solidFill>
                <a:latin typeface="Comic Sans MS" pitchFamily="66" charset="0"/>
              </a:rPr>
              <a:t/>
            </a:r>
            <a:br>
              <a:rPr lang="en-US" sz="1800" b="1" dirty="0">
                <a:solidFill>
                  <a:srgbClr val="C00000"/>
                </a:solidFill>
                <a:latin typeface="Comic Sans MS" pitchFamily="66" charset="0"/>
              </a:rPr>
            </a:br>
            <a:r>
              <a:rPr lang="en-US" dirty="0"/>
              <a:t/>
            </a:r>
            <a:br>
              <a:rPr lang="en-US" dirty="0"/>
            </a:br>
            <a:endParaRPr lang="en-US" dirty="0"/>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2514600"/>
            <a:ext cx="2057400" cy="1828800"/>
          </a:xfrm>
        </p:spPr>
      </p:pic>
      <p:sp>
        <p:nvSpPr>
          <p:cNvPr id="13316" name="Rectangle 5"/>
          <p:cNvSpPr>
            <a:spLocks noChangeArrowheads="1"/>
          </p:cNvSpPr>
          <p:nvPr/>
        </p:nvSpPr>
        <p:spPr bwMode="auto">
          <a:xfrm>
            <a:off x="2057400" y="152400"/>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
            <a:r>
              <a:rPr lang="ro-RO" sz="1200" b="1">
                <a:solidFill>
                  <a:srgbClr val="C00000"/>
                </a:solidFill>
                <a:latin typeface="Comic Sans MS" pitchFamily="66" charset="0"/>
                <a:ea typeface="Calibri" pitchFamily="34" charset="0"/>
                <a:cs typeface="Times New Roman" pitchFamily="18" charset="0"/>
              </a:rPr>
              <a:t>Partea culturală am încheiat-o cu programul "Descoperirea Granadei în profunzime" care a cuprins o după-amiază la Parcul de Științe, o alta vizitând cele două mănăstiri din oraș - Monasterio de la Cartuja de Granada și Real Monasterio de San Jerónimo, iar a treia zi am vizitat complexul Alhambra - compus din Palatul Nasrid, Alcazaba, Palatul Carlos V și Generalife, toate înconjurate de un zid fortificat - un fel de parc, cu construcții fortificate și grădini, în care se desfășura pe vremuri viața “cetății”. Este al doilea cel mai vizitat obiectiv turistic din Spania, judecând după numărul vizitatorilor ce-i trec pragul anual. Catedrala Granada și Capela Regală ne-au încheiat turul vizitelor.</a:t>
            </a:r>
          </a:p>
        </p:txBody>
      </p:sp>
      <p:pic>
        <p:nvPicPr>
          <p:cNvPr id="13317" name="Picture 16" descr="F:\POZE GRANADA\20180321_125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8000"/>
            <a:ext cx="289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F:\POZE GRANADA\20180321_1229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981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8" descr="F:\POZE GRANADA\20180321_1244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52400"/>
            <a:ext cx="19462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9" descr="F:\POZE GRANADA\20180321_1232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124200"/>
            <a:ext cx="22098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descr="F:\POZE GRANADA\20180321_1142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419600"/>
            <a:ext cx="327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457200"/>
          </a:xfrm>
        </p:spPr>
        <p:txBody>
          <a:bodyPr/>
          <a:lstStyle/>
          <a:p>
            <a:pPr eaLnBrk="1" hangingPunct="1"/>
            <a:r>
              <a:rPr lang="ro-RO" sz="1800" b="1" smtClean="0">
                <a:solidFill>
                  <a:srgbClr val="C00000"/>
                </a:solidFill>
                <a:latin typeface="Comic Sans MS" pitchFamily="66" charset="0"/>
              </a:rPr>
              <a:t>Evaluarea finală</a:t>
            </a:r>
            <a:endParaRPr lang="en-US" sz="1800" b="1" smtClean="0">
              <a:solidFill>
                <a:srgbClr val="C00000"/>
              </a:solidFill>
              <a:latin typeface="Comic Sans MS" pitchFamily="66" charset="0"/>
            </a:endParaRPr>
          </a:p>
        </p:txBody>
      </p:sp>
      <p:sp>
        <p:nvSpPr>
          <p:cNvPr id="14339" name="Content Placeholder 2"/>
          <p:cNvSpPr>
            <a:spLocks noGrp="1"/>
          </p:cNvSpPr>
          <p:nvPr>
            <p:ph idx="1"/>
          </p:nvPr>
        </p:nvSpPr>
        <p:spPr>
          <a:xfrm>
            <a:off x="304800" y="381000"/>
            <a:ext cx="8610600" cy="4525963"/>
          </a:xfrm>
        </p:spPr>
        <p:txBody>
          <a:bodyPr/>
          <a:lstStyle/>
          <a:p>
            <a:pPr algn="just" eaLnBrk="1" hangingPunct="1"/>
            <a:r>
              <a:rPr lang="ro-RO" sz="1200" smtClean="0">
                <a:solidFill>
                  <a:srgbClr val="C00000"/>
                </a:solidFill>
                <a:latin typeface="Comic Sans MS" pitchFamily="66" charset="0"/>
              </a:rPr>
              <a:t>Evaluarea finală s-a realizat la sediul M.E. P. Europrojects  în ultima zi a stadiului. Au fost prezenți cei doi directori ai organizației, coordonatorul de proiect, care a </a:t>
            </a:r>
            <a:r>
              <a:rPr lang="en-US" sz="1200" smtClean="0">
                <a:solidFill>
                  <a:srgbClr val="C00000"/>
                </a:solidFill>
                <a:latin typeface="Comic Sans MS" pitchFamily="66" charset="0"/>
              </a:rPr>
              <a:t>coordonat</a:t>
            </a:r>
            <a:r>
              <a:rPr lang="ro-RO" sz="1200" smtClean="0">
                <a:solidFill>
                  <a:srgbClr val="C00000"/>
                </a:solidFill>
                <a:latin typeface="Comic Sans MS" pitchFamily="66" charset="0"/>
              </a:rPr>
              <a:t> întreaga activitate, profesorul monitor, profesorul însoțitor și cele 12 fete. Domnul director Delgado a prezentat impresiile transmise de mentorii de practică  din cele trei firme, felicitându-le pentru seriozitatea și conștiinciozitatea de care au dat dovadă pe tot parcursul stagiului de pregătire. Li s-a cerut apoi să se autoevalueze făcând referire la cunoștințelor, abilităților, aptitudinilor și competențelor dobândite în această perioadă, atât oral cât și în scris prin completarea unui chestionar de satisfacție. </a:t>
            </a:r>
          </a:p>
          <a:p>
            <a:pPr algn="just" eaLnBrk="1" hangingPunct="1"/>
            <a:r>
              <a:rPr lang="ro-RO" sz="1200" smtClean="0">
                <a:solidFill>
                  <a:srgbClr val="C00000"/>
                </a:solidFill>
                <a:latin typeface="Comic Sans MS" pitchFamily="66" charset="0"/>
              </a:rPr>
              <a:t>În încheierea activității au fost distribuite certificatele Europass Mobility tuturor membrilor grupului și au fost făcute pozele pentru diseminarea proiectului.</a:t>
            </a:r>
            <a:endParaRPr lang="en-US" sz="1200" smtClean="0"/>
          </a:p>
          <a:p>
            <a:pPr algn="just" eaLnBrk="1" hangingPunct="1"/>
            <a:endParaRPr lang="en-US" sz="1200" smtClean="0">
              <a:solidFill>
                <a:srgbClr val="C00000"/>
              </a:solidFill>
              <a:latin typeface="Comic Sans MS" pitchFamily="66" charset="0"/>
            </a:endParaRPr>
          </a:p>
        </p:txBody>
      </p:sp>
      <p:sp>
        <p:nvSpPr>
          <p:cNvPr id="14340" name="Rectangle 3"/>
          <p:cNvSpPr>
            <a:spLocks noChangeArrowheads="1"/>
          </p:cNvSpPr>
          <p:nvPr/>
        </p:nvSpPr>
        <p:spPr bwMode="auto">
          <a:xfrm>
            <a:off x="1447800" y="4724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o-RO" b="1">
              <a:solidFill>
                <a:srgbClr val="C00000"/>
              </a:solidFill>
              <a:latin typeface="Comic Sans MS" pitchFamily="66" charset="0"/>
            </a:endParaRPr>
          </a:p>
          <a:p>
            <a:endParaRPr lang="ro-RO" b="1">
              <a:solidFill>
                <a:srgbClr val="C00000"/>
              </a:solidFill>
              <a:latin typeface="Comic Sans MS" pitchFamily="66" charset="0"/>
            </a:endParaRPr>
          </a:p>
        </p:txBody>
      </p:sp>
      <p:pic>
        <p:nvPicPr>
          <p:cNvPr id="14341" name="Picture 5" descr="F:\20180321_175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0386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F:\20180321_175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40386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F:\20180321_1921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rtlCol="0">
            <a:normAutofit fontScale="90000"/>
          </a:bodyPr>
          <a:lstStyle/>
          <a:p>
            <a:pPr eaLnBrk="1" fontAlgn="auto" hangingPunct="1">
              <a:spcAft>
                <a:spcPts val="0"/>
              </a:spcAft>
              <a:defRPr/>
            </a:pPr>
            <a:r>
              <a:rPr lang="ro-RO" b="1" dirty="0" smtClean="0">
                <a:solidFill>
                  <a:srgbClr val="C00000"/>
                </a:solidFill>
                <a:latin typeface="Comic Sans MS" pitchFamily="66" charset="0"/>
              </a:rPr>
              <a:t>În încheiere, vă dorim ca de-a lungul carierei dumneavoastră să aveți parte, măcar o dată, de o astfel de experiență care să vă îmbogățească spiritual și să vă convingă că munca de dascăl și sacrificiul pentru copii aduce </a:t>
            </a:r>
            <a:r>
              <a:rPr lang="ro-RO" b="1" smtClean="0">
                <a:solidFill>
                  <a:srgbClr val="C00000"/>
                </a:solidFill>
                <a:latin typeface="Comic Sans MS" pitchFamily="66" charset="0"/>
              </a:rPr>
              <a:t>și recompense.</a:t>
            </a:r>
            <a:endParaRPr lang="en-US"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52400"/>
            <a:ext cx="8229600" cy="457200"/>
          </a:xfrm>
        </p:spPr>
        <p:txBody>
          <a:bodyPr/>
          <a:lstStyle/>
          <a:p>
            <a:pPr eaLnBrk="1" hangingPunct="1"/>
            <a:r>
              <a:rPr lang="ro-RO" sz="2400" b="1" smtClean="0">
                <a:solidFill>
                  <a:srgbClr val="C00000"/>
                </a:solidFill>
                <a:latin typeface="Comic Sans MS" pitchFamily="66" charset="0"/>
              </a:rPr>
              <a:t>DESCRIEREA PROIECTULUI</a:t>
            </a:r>
            <a:endParaRPr lang="en-US" sz="2400" b="1" smtClean="0">
              <a:solidFill>
                <a:srgbClr val="C00000"/>
              </a:solidFill>
              <a:latin typeface="Comic Sans MS" pitchFamily="66" charset="0"/>
            </a:endParaRPr>
          </a:p>
        </p:txBody>
      </p:sp>
      <p:sp>
        <p:nvSpPr>
          <p:cNvPr id="3" name="Content Placeholder 2"/>
          <p:cNvSpPr>
            <a:spLocks noGrp="1"/>
          </p:cNvSpPr>
          <p:nvPr>
            <p:ph idx="1"/>
          </p:nvPr>
        </p:nvSpPr>
        <p:spPr>
          <a:xfrm>
            <a:off x="152400" y="852488"/>
            <a:ext cx="8839200" cy="5853112"/>
          </a:xfrm>
        </p:spPr>
        <p:txBody>
          <a:bodyPr rtlCol="0">
            <a:normAutofit fontScale="32500" lnSpcReduction="20000"/>
          </a:bodyPr>
          <a:lstStyle/>
          <a:p>
            <a:pPr eaLnBrk="1" fontAlgn="auto" hangingPunct="1">
              <a:spcAft>
                <a:spcPts val="0"/>
              </a:spcAft>
              <a:buFont typeface="Wingdings" pitchFamily="2" charset="2"/>
              <a:buChar char="v"/>
              <a:defRPr/>
            </a:pPr>
            <a:r>
              <a:rPr lang="ro-RO" sz="5500" b="1" dirty="0">
                <a:solidFill>
                  <a:srgbClr val="C00000"/>
                </a:solidFill>
                <a:latin typeface="Comic Sans MS" pitchFamily="66" charset="0"/>
              </a:rPr>
              <a:t>Nr. proiectului: </a:t>
            </a:r>
            <a:r>
              <a:rPr lang="it-IT" sz="5500" b="1" dirty="0">
                <a:solidFill>
                  <a:srgbClr val="C00000"/>
                </a:solidFill>
                <a:latin typeface="Comic Sans MS" pitchFamily="66" charset="0"/>
              </a:rPr>
              <a:t>2017-1-RO01</a:t>
            </a:r>
            <a:r>
              <a:rPr lang="en-US" sz="5500" b="1" dirty="0">
                <a:solidFill>
                  <a:srgbClr val="C00000"/>
                </a:solidFill>
                <a:latin typeface="Comic Sans MS" pitchFamily="66" charset="0"/>
              </a:rPr>
              <a:t> –KA102-035926 </a:t>
            </a:r>
            <a:endParaRPr lang="ro-RO" sz="5500" b="1" dirty="0" smtClean="0">
              <a:solidFill>
                <a:srgbClr val="C00000"/>
              </a:solidFill>
              <a:latin typeface="Comic Sans MS" pitchFamily="66" charset="0"/>
            </a:endParaRPr>
          </a:p>
          <a:p>
            <a:pPr eaLnBrk="1" fontAlgn="auto" hangingPunct="1">
              <a:spcAft>
                <a:spcPts val="0"/>
              </a:spcAft>
              <a:buFont typeface="Wingdings" pitchFamily="2" charset="2"/>
              <a:buChar char="v"/>
              <a:defRPr/>
            </a:pPr>
            <a:r>
              <a:rPr lang="ro-RO" sz="5500" b="1" dirty="0" smtClean="0">
                <a:solidFill>
                  <a:srgbClr val="C00000"/>
                </a:solidFill>
                <a:latin typeface="Comic Sans MS" pitchFamily="66" charset="0"/>
              </a:rPr>
              <a:t>Beneficiar</a:t>
            </a:r>
            <a:r>
              <a:rPr lang="ro-RO" sz="5500" b="1" dirty="0">
                <a:solidFill>
                  <a:srgbClr val="C00000"/>
                </a:solidFill>
                <a:latin typeface="Comic Sans MS" pitchFamily="66" charset="0"/>
              </a:rPr>
              <a:t>: LICEUL TEHNOLOGIC NR.1 DOBREȘTI</a:t>
            </a:r>
            <a:endParaRPr lang="en-US" sz="5500" dirty="0">
              <a:solidFill>
                <a:srgbClr val="C00000"/>
              </a:solidFill>
              <a:latin typeface="Comic Sans MS" pitchFamily="66" charset="0"/>
            </a:endParaRPr>
          </a:p>
          <a:p>
            <a:pPr eaLnBrk="1" fontAlgn="auto" hangingPunct="1">
              <a:spcAft>
                <a:spcPts val="0"/>
              </a:spcAft>
              <a:buFont typeface="Wingdings" pitchFamily="2" charset="2"/>
              <a:buChar char="v"/>
              <a:defRPr/>
            </a:pPr>
            <a:r>
              <a:rPr lang="ro-RO" sz="5500" b="1" dirty="0">
                <a:solidFill>
                  <a:srgbClr val="C00000"/>
                </a:solidFill>
                <a:latin typeface="Comic Sans MS" pitchFamily="66" charset="0"/>
              </a:rPr>
              <a:t>Grant de finanțare: 71754 EURO</a:t>
            </a:r>
            <a:endParaRPr lang="en-US" sz="5500" dirty="0">
              <a:solidFill>
                <a:srgbClr val="C00000"/>
              </a:solidFill>
              <a:latin typeface="Comic Sans MS" pitchFamily="66" charset="0"/>
            </a:endParaRPr>
          </a:p>
          <a:p>
            <a:pPr eaLnBrk="1" fontAlgn="auto" hangingPunct="1">
              <a:spcAft>
                <a:spcPts val="0"/>
              </a:spcAft>
              <a:buFont typeface="Wingdings" pitchFamily="2" charset="2"/>
              <a:buChar char="v"/>
              <a:defRPr/>
            </a:pPr>
            <a:r>
              <a:rPr lang="ro-RO" sz="5500" b="1" dirty="0" smtClean="0">
                <a:solidFill>
                  <a:srgbClr val="C00000"/>
                </a:solidFill>
                <a:latin typeface="Comic Sans MS" pitchFamily="66" charset="0"/>
              </a:rPr>
              <a:t>Parteneri:</a:t>
            </a:r>
            <a:endParaRPr lang="ro-RO" sz="5500" dirty="0" smtClean="0">
              <a:solidFill>
                <a:srgbClr val="C00000"/>
              </a:solidFill>
              <a:latin typeface="Comic Sans MS" pitchFamily="66" charset="0"/>
            </a:endParaRPr>
          </a:p>
          <a:p>
            <a:pPr lvl="1" eaLnBrk="1" fontAlgn="auto" hangingPunct="1">
              <a:spcAft>
                <a:spcPts val="0"/>
              </a:spcAft>
              <a:buFont typeface="Wingdings" pitchFamily="2" charset="2"/>
              <a:buChar char="v"/>
              <a:defRPr/>
            </a:pPr>
            <a:r>
              <a:rPr lang="en-US" sz="5500" b="1" dirty="0" smtClean="0">
                <a:solidFill>
                  <a:srgbClr val="C00000"/>
                </a:solidFill>
                <a:latin typeface="Comic Sans MS" pitchFamily="66" charset="0"/>
              </a:rPr>
              <a:t>PENELA </a:t>
            </a:r>
            <a:r>
              <a:rPr lang="en-US" sz="5500" b="1" dirty="0">
                <a:solidFill>
                  <a:srgbClr val="C00000"/>
                </a:solidFill>
                <a:latin typeface="Comic Sans MS" pitchFamily="66" charset="0"/>
              </a:rPr>
              <a:t>E HIJOS</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companie</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specializată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în</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confecționarea</a:t>
            </a:r>
            <a:r>
              <a:rPr lang="en-US" sz="5500" dirty="0">
                <a:solidFill>
                  <a:srgbClr val="C00000"/>
                </a:solidFill>
                <a:latin typeface="Comic Sans MS" pitchFamily="66" charset="0"/>
              </a:rPr>
              <a:t> de </a:t>
            </a:r>
            <a:r>
              <a:rPr lang="en-US" sz="5500" b="1" dirty="0" err="1">
                <a:solidFill>
                  <a:srgbClr val="C00000"/>
                </a:solidFill>
                <a:latin typeface="Comic Sans MS" pitchFamily="66" charset="0"/>
              </a:rPr>
              <a:t>articole</a:t>
            </a:r>
            <a:r>
              <a:rPr lang="en-US" sz="5500" dirty="0">
                <a:solidFill>
                  <a:srgbClr val="C00000"/>
                </a:solidFill>
                <a:latin typeface="Comic Sans MS" pitchFamily="66" charset="0"/>
              </a:rPr>
              <a:t> </a:t>
            </a:r>
            <a:r>
              <a:rPr lang="en-US" sz="5500" dirty="0" smtClean="0">
                <a:solidFill>
                  <a:srgbClr val="C00000"/>
                </a:solidFill>
                <a:latin typeface="Comic Sans MS" pitchFamily="66" charset="0"/>
              </a:rPr>
              <a:t>de</a:t>
            </a:r>
            <a:r>
              <a:rPr lang="ro-RO" sz="5500" dirty="0">
                <a:solidFill>
                  <a:srgbClr val="C00000"/>
                </a:solidFill>
                <a:latin typeface="Comic Sans MS" pitchFamily="66" charset="0"/>
              </a:rPr>
              <a:t> </a:t>
            </a:r>
            <a:r>
              <a:rPr lang="en-US" sz="5500" dirty="0" err="1" smtClean="0">
                <a:solidFill>
                  <a:srgbClr val="C00000"/>
                </a:solidFill>
                <a:latin typeface="Comic Sans MS" pitchFamily="66" charset="0"/>
              </a:rPr>
              <a:t>îmbrăcăminte</a:t>
            </a:r>
            <a:r>
              <a:rPr lang="en-US" sz="5500" dirty="0" smtClean="0">
                <a:solidFill>
                  <a:srgbClr val="C00000"/>
                </a:solidFill>
                <a:latin typeface="Comic Sans MS" pitchFamily="66" charset="0"/>
              </a:rPr>
              <a:t> </a:t>
            </a:r>
            <a:r>
              <a:rPr lang="en-US" sz="5500" dirty="0" err="1">
                <a:solidFill>
                  <a:srgbClr val="C00000"/>
                </a:solidFill>
                <a:latin typeface="Comic Sans MS" pitchFamily="66" charset="0"/>
              </a:rPr>
              <a:t>și</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accesorii</a:t>
            </a:r>
            <a:r>
              <a:rPr lang="en-US" sz="5500" dirty="0">
                <a:solidFill>
                  <a:srgbClr val="C00000"/>
                </a:solidFill>
                <a:latin typeface="Comic Sans MS" pitchFamily="66" charset="0"/>
              </a:rPr>
              <a:t> de </a:t>
            </a:r>
            <a:r>
              <a:rPr lang="en-US" sz="5500" dirty="0" err="1">
                <a:solidFill>
                  <a:srgbClr val="C00000"/>
                </a:solidFill>
                <a:latin typeface="Comic Sans MS" pitchFamily="66" charset="0"/>
              </a:rPr>
              <a:t>serie</a:t>
            </a:r>
            <a:r>
              <a:rPr lang="en-US" sz="5500" dirty="0">
                <a:solidFill>
                  <a:srgbClr val="C00000"/>
                </a:solidFill>
                <a:latin typeface="Comic Sans MS" pitchFamily="66" charset="0"/>
              </a:rPr>
              <a:t>, din  Granada, </a:t>
            </a:r>
            <a:r>
              <a:rPr lang="en-US" sz="5500" dirty="0" err="1" smtClean="0">
                <a:solidFill>
                  <a:srgbClr val="C00000"/>
                </a:solidFill>
                <a:latin typeface="Comic Sans MS" pitchFamily="66" charset="0"/>
              </a:rPr>
              <a:t>Spania</a:t>
            </a:r>
            <a:r>
              <a:rPr lang="en-US" sz="5500" dirty="0" smtClean="0">
                <a:solidFill>
                  <a:srgbClr val="C00000"/>
                </a:solidFill>
                <a:latin typeface="Comic Sans MS" pitchFamily="66" charset="0"/>
              </a:rPr>
              <a:t>;</a:t>
            </a:r>
            <a:endParaRPr lang="ro-RO" sz="5500" dirty="0">
              <a:solidFill>
                <a:srgbClr val="C00000"/>
              </a:solidFill>
              <a:latin typeface="Comic Sans MS" pitchFamily="66" charset="0"/>
            </a:endParaRPr>
          </a:p>
          <a:p>
            <a:pPr lvl="1" eaLnBrk="1" fontAlgn="auto" hangingPunct="1">
              <a:spcAft>
                <a:spcPts val="0"/>
              </a:spcAft>
              <a:buFont typeface="Wingdings" pitchFamily="2" charset="2"/>
              <a:buChar char="v"/>
              <a:defRPr/>
            </a:pPr>
            <a:r>
              <a:rPr lang="en-US" sz="5100" b="1" dirty="0" smtClean="0">
                <a:solidFill>
                  <a:srgbClr val="C00000"/>
                </a:solidFill>
                <a:latin typeface="Comic Sans MS" pitchFamily="66" charset="0"/>
              </a:rPr>
              <a:t>M.E.P. </a:t>
            </a:r>
            <a:r>
              <a:rPr lang="en-US" sz="5100" b="1" dirty="0" err="1" smtClean="0">
                <a:solidFill>
                  <a:srgbClr val="C00000"/>
                </a:solidFill>
                <a:latin typeface="Comic Sans MS" pitchFamily="66" charset="0"/>
              </a:rPr>
              <a:t>Europrojects</a:t>
            </a:r>
            <a:r>
              <a:rPr lang="en-US" sz="5100" b="1" dirty="0" smtClean="0">
                <a:solidFill>
                  <a:srgbClr val="C00000"/>
                </a:solidFill>
                <a:latin typeface="Comic Sans MS" pitchFamily="66" charset="0"/>
              </a:rPr>
              <a:t> Granada</a:t>
            </a:r>
            <a:r>
              <a:rPr lang="en-US" sz="5100" dirty="0" smtClean="0">
                <a:solidFill>
                  <a:srgbClr val="C00000"/>
                </a:solidFill>
                <a:latin typeface="Comic Sans MS" pitchFamily="66" charset="0"/>
              </a:rPr>
              <a:t>,  </a:t>
            </a:r>
            <a:r>
              <a:rPr lang="en-US" sz="5100" dirty="0" err="1" smtClean="0">
                <a:solidFill>
                  <a:srgbClr val="C00000"/>
                </a:solidFill>
                <a:latin typeface="Comic Sans MS" pitchFamily="66" charset="0"/>
              </a:rPr>
              <a:t>organizație</a:t>
            </a:r>
            <a:r>
              <a:rPr lang="en-US" sz="5100" dirty="0" smtClean="0">
                <a:solidFill>
                  <a:srgbClr val="C00000"/>
                </a:solidFill>
                <a:latin typeface="Comic Sans MS" pitchFamily="66" charset="0"/>
              </a:rPr>
              <a:t> de </a:t>
            </a:r>
            <a:r>
              <a:rPr lang="en-US" sz="5100" dirty="0" err="1" smtClean="0">
                <a:solidFill>
                  <a:srgbClr val="C00000"/>
                </a:solidFill>
                <a:latin typeface="Comic Sans MS" pitchFamily="66" charset="0"/>
              </a:rPr>
              <a:t>primire</a:t>
            </a:r>
            <a:r>
              <a:rPr lang="en-US" sz="5100" dirty="0" smtClean="0">
                <a:solidFill>
                  <a:srgbClr val="C00000"/>
                </a:solidFill>
                <a:latin typeface="Comic Sans MS" pitchFamily="66" charset="0"/>
              </a:rPr>
              <a:t>, din Granada, </a:t>
            </a:r>
            <a:r>
              <a:rPr lang="en-US" sz="5100" dirty="0" err="1" smtClean="0">
                <a:solidFill>
                  <a:srgbClr val="C00000"/>
                </a:solidFill>
                <a:latin typeface="Comic Sans MS" pitchFamily="66" charset="0"/>
              </a:rPr>
              <a:t>Spania</a:t>
            </a:r>
            <a:r>
              <a:rPr lang="en-US" sz="5100" dirty="0" smtClean="0">
                <a:solidFill>
                  <a:srgbClr val="C00000"/>
                </a:solidFill>
                <a:latin typeface="Comic Sans MS" pitchFamily="66" charset="0"/>
              </a:rPr>
              <a:t>;</a:t>
            </a:r>
            <a:endParaRPr lang="ro-RO" sz="5100" dirty="0">
              <a:solidFill>
                <a:srgbClr val="C00000"/>
              </a:solidFill>
              <a:latin typeface="Comic Sans MS" pitchFamily="66" charset="0"/>
            </a:endParaRPr>
          </a:p>
          <a:p>
            <a:pPr lvl="1" eaLnBrk="1" fontAlgn="auto" hangingPunct="1">
              <a:spcAft>
                <a:spcPts val="0"/>
              </a:spcAft>
              <a:buFont typeface="Wingdings" pitchFamily="2" charset="2"/>
              <a:buChar char="v"/>
              <a:defRPr/>
            </a:pPr>
            <a:r>
              <a:rPr lang="en-GB" sz="5500" b="1" dirty="0" smtClean="0">
                <a:solidFill>
                  <a:srgbClr val="FF0000"/>
                </a:solidFill>
                <a:latin typeface="Comic Sans MS" pitchFamily="66" charset="0"/>
              </a:rPr>
              <a:t>Com </a:t>
            </a:r>
            <a:r>
              <a:rPr lang="en-GB" sz="5500" b="1" dirty="0" err="1" smtClean="0">
                <a:solidFill>
                  <a:srgbClr val="FF0000"/>
                </a:solidFill>
                <a:latin typeface="Comic Sans MS" pitchFamily="66" charset="0"/>
              </a:rPr>
              <a:t>Prensa</a:t>
            </a:r>
            <a:r>
              <a:rPr lang="en-GB" sz="5500" b="1" dirty="0" smtClean="0">
                <a:solidFill>
                  <a:srgbClr val="FF0000"/>
                </a:solidFill>
                <a:latin typeface="Comic Sans MS" pitchFamily="66" charset="0"/>
              </a:rPr>
              <a:t> – </a:t>
            </a:r>
            <a:r>
              <a:rPr lang="en-GB" sz="5500" b="1" dirty="0" err="1" smtClean="0">
                <a:solidFill>
                  <a:srgbClr val="FF0000"/>
                </a:solidFill>
                <a:latin typeface="Comic Sans MS" pitchFamily="66" charset="0"/>
              </a:rPr>
              <a:t>Impressao</a:t>
            </a:r>
            <a:r>
              <a:rPr lang="en-GB" sz="5500" b="1" dirty="0" smtClean="0">
                <a:solidFill>
                  <a:srgbClr val="FF0000"/>
                </a:solidFill>
                <a:latin typeface="Comic Sans MS" pitchFamily="66" charset="0"/>
              </a:rPr>
              <a:t> </a:t>
            </a:r>
            <a:r>
              <a:rPr lang="en-GB" sz="5500" b="1" dirty="0" err="1" smtClean="0">
                <a:solidFill>
                  <a:srgbClr val="FF0000"/>
                </a:solidFill>
                <a:latin typeface="Comic Sans MS" pitchFamily="66" charset="0"/>
              </a:rPr>
              <a:t>Textil</a:t>
            </a:r>
            <a:r>
              <a:rPr lang="en-GB" sz="5500" b="1" dirty="0" smtClean="0">
                <a:solidFill>
                  <a:srgbClr val="FF0000"/>
                </a:solidFill>
                <a:latin typeface="Comic Sans MS" pitchFamily="66" charset="0"/>
              </a:rPr>
              <a:t>, </a:t>
            </a:r>
            <a:r>
              <a:rPr lang="en-GB" sz="5500" b="1" dirty="0" err="1" smtClean="0">
                <a:solidFill>
                  <a:srgbClr val="FF0000"/>
                </a:solidFill>
                <a:latin typeface="Comic Sans MS" pitchFamily="66" charset="0"/>
              </a:rPr>
              <a:t>Lda</a:t>
            </a:r>
            <a:r>
              <a:rPr lang="en-US" sz="5500" b="1" dirty="0" smtClean="0">
                <a:solidFill>
                  <a:srgbClr val="FF0000"/>
                </a:solidFill>
                <a:latin typeface="Comic Sans MS" pitchFamily="66" charset="0"/>
              </a:rPr>
              <a:t>, </a:t>
            </a:r>
            <a:r>
              <a:rPr lang="en-US" sz="5100" dirty="0" err="1">
                <a:solidFill>
                  <a:srgbClr val="C00000"/>
                </a:solidFill>
                <a:latin typeface="Comic Sans MS" pitchFamily="66" charset="0"/>
              </a:rPr>
              <a:t>intreprindere</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textilă</a:t>
            </a:r>
            <a:r>
              <a:rPr lang="en-US" sz="5100" dirty="0">
                <a:solidFill>
                  <a:srgbClr val="C00000"/>
                </a:solidFill>
                <a:latin typeface="Comic Sans MS" pitchFamily="66" charset="0"/>
              </a:rPr>
              <a:t> care are ca </a:t>
            </a:r>
            <a:r>
              <a:rPr lang="en-US" sz="5100" dirty="0" err="1">
                <a:solidFill>
                  <a:srgbClr val="C00000"/>
                </a:solidFill>
                <a:latin typeface="Comic Sans MS" pitchFamily="66" charset="0"/>
              </a:rPr>
              <a:t>obiectiv</a:t>
            </a:r>
            <a:r>
              <a:rPr lang="en-US" sz="5100" dirty="0">
                <a:solidFill>
                  <a:srgbClr val="C00000"/>
                </a:solidFill>
                <a:latin typeface="Comic Sans MS" pitchFamily="66" charset="0"/>
              </a:rPr>
              <a:t> principal </a:t>
            </a:r>
            <a:r>
              <a:rPr lang="en-US" sz="5100" dirty="0" err="1">
                <a:solidFill>
                  <a:srgbClr val="C00000"/>
                </a:solidFill>
                <a:latin typeface="Comic Sans MS" pitchFamily="66" charset="0"/>
              </a:rPr>
              <a:t>confecționarea</a:t>
            </a:r>
            <a:r>
              <a:rPr lang="en-US" sz="5100" dirty="0">
                <a:solidFill>
                  <a:srgbClr val="C00000"/>
                </a:solidFill>
                <a:latin typeface="Comic Sans MS" pitchFamily="66" charset="0"/>
              </a:rPr>
              <a:t> de </a:t>
            </a:r>
            <a:r>
              <a:rPr lang="en-US" sz="5100" dirty="0" err="1">
                <a:solidFill>
                  <a:srgbClr val="C00000"/>
                </a:solidFill>
                <a:latin typeface="Comic Sans MS" pitchFamily="66" charset="0"/>
              </a:rPr>
              <a:t>articole</a:t>
            </a:r>
            <a:r>
              <a:rPr lang="en-US" sz="5100" dirty="0">
                <a:solidFill>
                  <a:srgbClr val="C00000"/>
                </a:solidFill>
                <a:latin typeface="Comic Sans MS" pitchFamily="66" charset="0"/>
              </a:rPr>
              <a:t> de </a:t>
            </a:r>
            <a:r>
              <a:rPr lang="en-US" sz="5100" dirty="0" err="1">
                <a:solidFill>
                  <a:srgbClr val="C00000"/>
                </a:solidFill>
                <a:latin typeface="Comic Sans MS" pitchFamily="66" charset="0"/>
              </a:rPr>
              <a:t>îmbrăcămite</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pentru</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bărbați</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femei</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și</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copii</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Barcelos</a:t>
            </a:r>
            <a:r>
              <a:rPr lang="en-US" sz="5100" dirty="0">
                <a:solidFill>
                  <a:srgbClr val="C00000"/>
                </a:solidFill>
                <a:latin typeface="Comic Sans MS" pitchFamily="66" charset="0"/>
              </a:rPr>
              <a:t>, </a:t>
            </a:r>
            <a:r>
              <a:rPr lang="en-US" sz="5100" dirty="0" err="1" smtClean="0">
                <a:solidFill>
                  <a:srgbClr val="C00000"/>
                </a:solidFill>
                <a:latin typeface="Comic Sans MS" pitchFamily="66" charset="0"/>
              </a:rPr>
              <a:t>Portugalia</a:t>
            </a:r>
            <a:r>
              <a:rPr lang="en-US" sz="5100" dirty="0" smtClean="0">
                <a:solidFill>
                  <a:srgbClr val="C00000"/>
                </a:solidFill>
                <a:latin typeface="Comic Sans MS" pitchFamily="66" charset="0"/>
              </a:rPr>
              <a:t>;</a:t>
            </a:r>
            <a:endParaRPr lang="ro-RO" sz="5100" dirty="0">
              <a:solidFill>
                <a:srgbClr val="C00000"/>
              </a:solidFill>
              <a:latin typeface="Comic Sans MS" pitchFamily="66" charset="0"/>
            </a:endParaRPr>
          </a:p>
          <a:p>
            <a:pPr lvl="1" eaLnBrk="1" fontAlgn="auto" hangingPunct="1">
              <a:spcAft>
                <a:spcPts val="0"/>
              </a:spcAft>
              <a:buFont typeface="Wingdings" pitchFamily="2" charset="2"/>
              <a:buChar char="v"/>
              <a:defRPr/>
            </a:pPr>
            <a:r>
              <a:rPr lang="en-US" sz="5100" b="1" dirty="0" smtClean="0">
                <a:solidFill>
                  <a:srgbClr val="C00000"/>
                </a:solidFill>
                <a:latin typeface="Comic Sans MS" pitchFamily="66" charset="0"/>
              </a:rPr>
              <a:t>ASSOCIAÇÃO </a:t>
            </a:r>
            <a:r>
              <a:rPr lang="en-US" sz="5100" b="1" dirty="0">
                <a:solidFill>
                  <a:srgbClr val="C00000"/>
                </a:solidFill>
                <a:latin typeface="Comic Sans MS" pitchFamily="66" charset="0"/>
              </a:rPr>
              <a:t>INTERCULTURAL AMIGOS DA MOBILIDADE (AIAM)</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organizație</a:t>
            </a:r>
            <a:r>
              <a:rPr lang="en-US" sz="5100" dirty="0">
                <a:solidFill>
                  <a:srgbClr val="C00000"/>
                </a:solidFill>
                <a:latin typeface="Comic Sans MS" pitchFamily="66" charset="0"/>
              </a:rPr>
              <a:t> de </a:t>
            </a:r>
            <a:r>
              <a:rPr lang="en-US" sz="5100" dirty="0" err="1">
                <a:solidFill>
                  <a:srgbClr val="C00000"/>
                </a:solidFill>
                <a:latin typeface="Comic Sans MS" pitchFamily="66" charset="0"/>
              </a:rPr>
              <a:t>primire</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şi</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organizaţie</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intermediară</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Barcelos</a:t>
            </a:r>
            <a:r>
              <a:rPr lang="en-US" sz="5100" dirty="0">
                <a:solidFill>
                  <a:srgbClr val="C00000"/>
                </a:solidFill>
                <a:latin typeface="Comic Sans MS" pitchFamily="66" charset="0"/>
              </a:rPr>
              <a:t>, </a:t>
            </a:r>
            <a:r>
              <a:rPr lang="en-US" sz="5100" dirty="0" err="1">
                <a:solidFill>
                  <a:srgbClr val="C00000"/>
                </a:solidFill>
                <a:latin typeface="Comic Sans MS" pitchFamily="66" charset="0"/>
              </a:rPr>
              <a:t>Portugalia</a:t>
            </a:r>
            <a:r>
              <a:rPr lang="en-US" sz="5100" dirty="0">
                <a:solidFill>
                  <a:srgbClr val="C00000"/>
                </a:solidFill>
                <a:latin typeface="Comic Sans MS" pitchFamily="66" charset="0"/>
              </a:rPr>
              <a:t>.</a:t>
            </a:r>
          </a:p>
          <a:p>
            <a:pPr eaLnBrk="1" fontAlgn="auto" hangingPunct="1">
              <a:spcAft>
                <a:spcPts val="0"/>
              </a:spcAft>
              <a:buFont typeface="Wingdings" pitchFamily="2" charset="2"/>
              <a:buChar char="v"/>
              <a:defRPr/>
            </a:pPr>
            <a:r>
              <a:rPr lang="ro-RO" sz="5500" b="1" dirty="0">
                <a:solidFill>
                  <a:srgbClr val="C00000"/>
                </a:solidFill>
                <a:latin typeface="Comic Sans MS" pitchFamily="66" charset="0"/>
              </a:rPr>
              <a:t>Grup ţintă: </a:t>
            </a:r>
            <a:endParaRPr lang="en-US" sz="5500" dirty="0">
              <a:solidFill>
                <a:srgbClr val="C00000"/>
              </a:solidFill>
              <a:latin typeface="Comic Sans MS" pitchFamily="66" charset="0"/>
            </a:endParaRPr>
          </a:p>
          <a:p>
            <a:pPr lvl="1" eaLnBrk="1" fontAlgn="auto" hangingPunct="1">
              <a:spcAft>
                <a:spcPts val="0"/>
              </a:spcAft>
              <a:buFont typeface="Wingdings" pitchFamily="2" charset="2"/>
              <a:buChar char="Ø"/>
              <a:defRPr/>
            </a:pPr>
            <a:r>
              <a:rPr lang="ro-RO" sz="5500" dirty="0" smtClean="0">
                <a:solidFill>
                  <a:srgbClr val="C00000"/>
                </a:solidFill>
                <a:latin typeface="Comic Sans MS" pitchFamily="66" charset="0"/>
              </a:rPr>
              <a:t>12 </a:t>
            </a:r>
            <a:r>
              <a:rPr lang="ro-RO" sz="5500" dirty="0">
                <a:solidFill>
                  <a:srgbClr val="C00000"/>
                </a:solidFill>
                <a:latin typeface="Comic Sans MS" pitchFamily="66" charset="0"/>
              </a:rPr>
              <a:t>elevi din clasa a XI-a, </a:t>
            </a:r>
            <a:r>
              <a:rPr lang="en-US" sz="5500" dirty="0" err="1">
                <a:solidFill>
                  <a:srgbClr val="C00000"/>
                </a:solidFill>
                <a:latin typeface="Comic Sans MS" pitchFamily="66" charset="0"/>
              </a:rPr>
              <a:t>școală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profesională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filieră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tehnologică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calificarea</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confecționer</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produse</a:t>
            </a:r>
            <a:r>
              <a:rPr lang="en-US" sz="5500" dirty="0">
                <a:solidFill>
                  <a:srgbClr val="C00000"/>
                </a:solidFill>
                <a:latin typeface="Comic Sans MS" pitchFamily="66" charset="0"/>
              </a:rPr>
              <a:t> textile, </a:t>
            </a:r>
            <a:r>
              <a:rPr lang="en-US" sz="5500" dirty="0" err="1">
                <a:solidFill>
                  <a:srgbClr val="C00000"/>
                </a:solidFill>
                <a:latin typeface="Comic Sans MS" pitchFamily="66" charset="0"/>
              </a:rPr>
              <a:t>nivel</a:t>
            </a:r>
            <a:r>
              <a:rPr lang="en-US" sz="5500" dirty="0">
                <a:solidFill>
                  <a:srgbClr val="C00000"/>
                </a:solidFill>
                <a:latin typeface="Comic Sans MS" pitchFamily="66" charset="0"/>
              </a:rPr>
              <a:t> 3 (flux 1);</a:t>
            </a:r>
          </a:p>
          <a:p>
            <a:pPr lvl="1" eaLnBrk="1" fontAlgn="auto" hangingPunct="1">
              <a:spcAft>
                <a:spcPts val="0"/>
              </a:spcAft>
              <a:buFont typeface="Wingdings" pitchFamily="2" charset="2"/>
              <a:buChar char="Ø"/>
              <a:defRPr/>
            </a:pPr>
            <a:r>
              <a:rPr lang="ro-RO" sz="5500" dirty="0">
                <a:solidFill>
                  <a:srgbClr val="C00000"/>
                </a:solidFill>
                <a:latin typeface="Comic Sans MS" pitchFamily="66" charset="0"/>
              </a:rPr>
              <a:t>15 elevi din clasa a </a:t>
            </a:r>
            <a:r>
              <a:rPr lang="ro-RO" sz="5500" dirty="0" smtClean="0">
                <a:solidFill>
                  <a:srgbClr val="C00000"/>
                </a:solidFill>
                <a:latin typeface="Comic Sans MS" pitchFamily="66" charset="0"/>
              </a:rPr>
              <a:t>X</a:t>
            </a:r>
            <a:r>
              <a:rPr lang="en-US" sz="5500" dirty="0" smtClean="0">
                <a:solidFill>
                  <a:srgbClr val="C00000"/>
                </a:solidFill>
                <a:latin typeface="Comic Sans MS" pitchFamily="66" charset="0"/>
              </a:rPr>
              <a:t>I</a:t>
            </a:r>
            <a:r>
              <a:rPr lang="ro-RO" sz="5500" dirty="0" smtClean="0">
                <a:solidFill>
                  <a:srgbClr val="C00000"/>
                </a:solidFill>
                <a:latin typeface="Comic Sans MS" pitchFamily="66" charset="0"/>
              </a:rPr>
              <a:t>-a</a:t>
            </a:r>
            <a:r>
              <a:rPr lang="ro-RO" sz="5500" dirty="0">
                <a:solidFill>
                  <a:srgbClr val="C00000"/>
                </a:solidFill>
                <a:latin typeface="Comic Sans MS" pitchFamily="66" charset="0"/>
              </a:rPr>
              <a:t>, </a:t>
            </a:r>
            <a:r>
              <a:rPr lang="en-US" sz="5500" dirty="0" err="1">
                <a:solidFill>
                  <a:srgbClr val="C00000"/>
                </a:solidFill>
                <a:latin typeface="Comic Sans MS" pitchFamily="66" charset="0"/>
              </a:rPr>
              <a:t>liceu</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filieră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tehnologică</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calificarea</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tehnician</a:t>
            </a:r>
            <a:r>
              <a:rPr lang="en-US" sz="5500" dirty="0">
                <a:solidFill>
                  <a:srgbClr val="C00000"/>
                </a:solidFill>
                <a:latin typeface="Comic Sans MS" pitchFamily="66" charset="0"/>
              </a:rPr>
              <a:t> designer </a:t>
            </a:r>
            <a:r>
              <a:rPr lang="en-US" sz="5500" dirty="0" err="1">
                <a:solidFill>
                  <a:srgbClr val="C00000"/>
                </a:solidFill>
                <a:latin typeface="Comic Sans MS" pitchFamily="66" charset="0"/>
              </a:rPr>
              <a:t>vestimentar</a:t>
            </a:r>
            <a:r>
              <a:rPr lang="en-US" sz="5500" dirty="0">
                <a:solidFill>
                  <a:srgbClr val="C00000"/>
                </a:solidFill>
                <a:latin typeface="Comic Sans MS" pitchFamily="66" charset="0"/>
              </a:rPr>
              <a:t>, (flux 2).</a:t>
            </a:r>
          </a:p>
          <a:p>
            <a:pPr eaLnBrk="1" fontAlgn="auto" hangingPunct="1">
              <a:spcAft>
                <a:spcPts val="0"/>
              </a:spcAft>
              <a:buFont typeface="Wingdings" pitchFamily="2" charset="2"/>
              <a:buChar char="v"/>
              <a:defRPr/>
            </a:pPr>
            <a:r>
              <a:rPr lang="ro-RO" sz="5500" b="1" dirty="0">
                <a:solidFill>
                  <a:srgbClr val="C00000"/>
                </a:solidFill>
                <a:latin typeface="Comic Sans MS" pitchFamily="66" charset="0"/>
              </a:rPr>
              <a:t>Obiectivul proiectului: </a:t>
            </a:r>
            <a:r>
              <a:rPr lang="ro-RO" sz="5500" dirty="0">
                <a:solidFill>
                  <a:srgbClr val="C00000"/>
                </a:solidFill>
                <a:latin typeface="Comic Sans MS" pitchFamily="66" charset="0"/>
              </a:rPr>
              <a:t>Dezvoltarea profesională și personală a participanților pentru o integrare și o adaptare ușoară la cerințele pieței muncii din domeniul industriei textile</a:t>
            </a:r>
            <a:endParaRPr lang="en-US" sz="5500" dirty="0">
              <a:solidFill>
                <a:srgbClr val="C00000"/>
              </a:solidFill>
              <a:latin typeface="Comic Sans MS" pitchFamily="66" charset="0"/>
            </a:endParaRPr>
          </a:p>
          <a:p>
            <a:pPr eaLnBrk="1" fontAlgn="auto" hangingPunct="1">
              <a:spcAft>
                <a:spcPts val="0"/>
              </a:spcAft>
              <a:buFont typeface="Wingdings" pitchFamily="2" charset="2"/>
              <a:buChar char="v"/>
              <a:defRPr/>
            </a:pPr>
            <a:r>
              <a:rPr lang="ro-RO" sz="5500" b="1" dirty="0">
                <a:solidFill>
                  <a:srgbClr val="C00000"/>
                </a:solidFill>
                <a:latin typeface="Comic Sans MS" pitchFamily="66" charset="0"/>
              </a:rPr>
              <a:t>Perioada plasamentului: 	</a:t>
            </a:r>
            <a:endParaRPr lang="en-US" sz="5500" dirty="0">
              <a:solidFill>
                <a:srgbClr val="C00000"/>
              </a:solidFill>
              <a:latin typeface="Comic Sans MS" pitchFamily="66" charset="0"/>
            </a:endParaRPr>
          </a:p>
          <a:p>
            <a:pPr lvl="1" eaLnBrk="1" fontAlgn="auto" hangingPunct="1">
              <a:spcAft>
                <a:spcPts val="0"/>
              </a:spcAft>
              <a:buFont typeface="Wingdings" pitchFamily="2" charset="2"/>
              <a:buChar char="ü"/>
              <a:defRPr/>
            </a:pPr>
            <a:r>
              <a:rPr lang="ro-RO" sz="5500" dirty="0">
                <a:solidFill>
                  <a:srgbClr val="C00000"/>
                </a:solidFill>
                <a:latin typeface="Comic Sans MS" pitchFamily="66" charset="0"/>
              </a:rPr>
              <a:t>26.02.2018- 21.03.2018- </a:t>
            </a:r>
            <a:r>
              <a:rPr lang="en-US" sz="5500" dirty="0">
                <a:solidFill>
                  <a:srgbClr val="C00000"/>
                </a:solidFill>
                <a:latin typeface="Comic Sans MS" pitchFamily="66" charset="0"/>
              </a:rPr>
              <a:t>Granada, </a:t>
            </a:r>
            <a:r>
              <a:rPr lang="en-US" sz="5500" dirty="0" err="1">
                <a:solidFill>
                  <a:srgbClr val="C00000"/>
                </a:solidFill>
                <a:latin typeface="Comic Sans MS" pitchFamily="66" charset="0"/>
              </a:rPr>
              <a:t>Spania</a:t>
            </a:r>
            <a:r>
              <a:rPr lang="en-US" sz="5500" dirty="0">
                <a:solidFill>
                  <a:srgbClr val="C00000"/>
                </a:solidFill>
                <a:latin typeface="Comic Sans MS" pitchFamily="66" charset="0"/>
              </a:rPr>
              <a:t>;</a:t>
            </a:r>
          </a:p>
          <a:p>
            <a:pPr lvl="1" eaLnBrk="1" fontAlgn="auto" hangingPunct="1">
              <a:spcAft>
                <a:spcPts val="0"/>
              </a:spcAft>
              <a:buFont typeface="Wingdings" pitchFamily="2" charset="2"/>
              <a:buChar char="ü"/>
              <a:defRPr/>
            </a:pPr>
            <a:r>
              <a:rPr lang="ro-RO" sz="5500" dirty="0">
                <a:solidFill>
                  <a:srgbClr val="C00000"/>
                </a:solidFill>
                <a:latin typeface="Comic Sans MS" pitchFamily="66" charset="0"/>
              </a:rPr>
              <a:t>01.10.2018- 18.10.2018-</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Barcelos</a:t>
            </a:r>
            <a:r>
              <a:rPr lang="en-US" sz="5500" dirty="0">
                <a:solidFill>
                  <a:srgbClr val="C00000"/>
                </a:solidFill>
                <a:latin typeface="Comic Sans MS" pitchFamily="66" charset="0"/>
              </a:rPr>
              <a:t>, </a:t>
            </a:r>
            <a:r>
              <a:rPr lang="en-US" sz="5500" dirty="0" err="1">
                <a:solidFill>
                  <a:srgbClr val="C00000"/>
                </a:solidFill>
                <a:latin typeface="Comic Sans MS" pitchFamily="66" charset="0"/>
              </a:rPr>
              <a:t>Portugalia</a:t>
            </a:r>
            <a:r>
              <a:rPr lang="en-US" sz="5500" dirty="0">
                <a:solidFill>
                  <a:srgbClr val="C00000"/>
                </a:solidFill>
                <a:latin typeface="Comic Sans MS" pitchFamily="66" charset="0"/>
              </a:rPr>
              <a:t>.</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9067800" cy="762000"/>
          </a:xfrm>
        </p:spPr>
        <p:txBody>
          <a:bodyPr/>
          <a:lstStyle/>
          <a:p>
            <a:pPr marL="342900" indent="-342900" eaLnBrk="1" hangingPunct="1"/>
            <a:r>
              <a:rPr lang="ro-RO" sz="1800" b="1" smtClean="0">
                <a:solidFill>
                  <a:srgbClr val="C00000"/>
                </a:solidFill>
              </a:rPr>
              <a:t>MOBILITATE- FLUX I - </a:t>
            </a:r>
            <a:r>
              <a:rPr lang="ro-RO" sz="1800" b="1" smtClean="0">
                <a:solidFill>
                  <a:srgbClr val="C00000"/>
                </a:solidFill>
                <a:latin typeface="Comic Sans MS" pitchFamily="66" charset="0"/>
              </a:rPr>
              <a:t>26.02.2018- 21.03.2018- </a:t>
            </a:r>
            <a:r>
              <a:rPr lang="en-US" sz="1800" b="1" smtClean="0">
                <a:solidFill>
                  <a:srgbClr val="C00000"/>
                </a:solidFill>
                <a:latin typeface="Comic Sans MS" pitchFamily="66" charset="0"/>
              </a:rPr>
              <a:t>Granada, Spani</a:t>
            </a:r>
            <a:r>
              <a:rPr lang="en-US" sz="1600" b="1" smtClean="0">
                <a:solidFill>
                  <a:srgbClr val="C00000"/>
                </a:solidFill>
                <a:latin typeface="Comic Sans MS" pitchFamily="66" charset="0"/>
              </a:rPr>
              <a:t>a;</a:t>
            </a:r>
            <a:br>
              <a:rPr lang="en-US" sz="1600" b="1" smtClean="0">
                <a:solidFill>
                  <a:srgbClr val="C00000"/>
                </a:solidFill>
                <a:latin typeface="Comic Sans MS" pitchFamily="66" charset="0"/>
              </a:rPr>
            </a:br>
            <a:endParaRPr lang="en-US" sz="1600" b="1" smtClean="0">
              <a:solidFill>
                <a:srgbClr val="C00000"/>
              </a:solidFill>
            </a:endParaRPr>
          </a:p>
        </p:txBody>
      </p:sp>
      <p:sp>
        <p:nvSpPr>
          <p:cNvPr id="4099" name="Content Placeholder 2"/>
          <p:cNvSpPr>
            <a:spLocks noGrp="1"/>
          </p:cNvSpPr>
          <p:nvPr>
            <p:ph idx="1"/>
          </p:nvPr>
        </p:nvSpPr>
        <p:spPr>
          <a:xfrm>
            <a:off x="228600" y="762000"/>
            <a:ext cx="8458200" cy="5364163"/>
          </a:xfrm>
        </p:spPr>
        <p:txBody>
          <a:bodyPr/>
          <a:lstStyle/>
          <a:p>
            <a:pPr algn="just" eaLnBrk="1" hangingPunct="1"/>
            <a:r>
              <a:rPr lang="ro-RO" sz="1400" b="1" smtClean="0">
                <a:solidFill>
                  <a:srgbClr val="C00000"/>
                </a:solidFill>
                <a:latin typeface="Comic Sans MS" pitchFamily="66" charset="0"/>
              </a:rPr>
              <a:t>În perioada 25.02.2018 - 22.03.2016, un grup de 12 eleve de la învățământul profesional, calificarea </a:t>
            </a:r>
            <a:r>
              <a:rPr lang="ro-RO" sz="1400" b="1" i="1" smtClean="0">
                <a:solidFill>
                  <a:srgbClr val="C00000"/>
                </a:solidFill>
                <a:latin typeface="Comic Sans MS" pitchFamily="66" charset="0"/>
              </a:rPr>
              <a:t>Confecționer produse textile</a:t>
            </a:r>
            <a:r>
              <a:rPr lang="ro-RO" sz="1400" b="1" smtClean="0">
                <a:solidFill>
                  <a:srgbClr val="C00000"/>
                </a:solidFill>
                <a:latin typeface="Comic Sans MS" pitchFamily="66" charset="0"/>
              </a:rPr>
              <a:t>, din cadrul Liceului Tehnologic Nr. 1 Dobrești,  au participat în cadrul programului Erasmus+ VET la un stagiu de pregătire profesională organizat în cadrul organizației de primire PENELA E HIJOS S.L. din Granada, stagiu organizat cu sprijinul și prin intermedierea organizației M.E.P. Europrojects Granada S.L.</a:t>
            </a:r>
            <a:endParaRPr lang="en-US" sz="1400" b="1" smtClean="0">
              <a:solidFill>
                <a:srgbClr val="C00000"/>
              </a:solidFill>
              <a:latin typeface="Comic Sans MS" pitchFamily="66" charset="0"/>
            </a:endParaRPr>
          </a:p>
          <a:p>
            <a:pPr algn="just" eaLnBrk="1" hangingPunct="1"/>
            <a:r>
              <a:rPr lang="ro-RO" sz="1400" b="1" smtClean="0">
                <a:solidFill>
                  <a:srgbClr val="C00000"/>
                </a:solidFill>
                <a:latin typeface="Comic Sans MS" pitchFamily="66" charset="0"/>
              </a:rPr>
              <a:t>După o perioadă de pregătiri, în care s-a realizat preselecția participanților la proiect pe baza cunoștințelor de specialitate și de limbă engleză, întocmirea documentației pentru fiecare participant, </a:t>
            </a:r>
            <a:r>
              <a:rPr lang="en-US" sz="1400" b="1" smtClean="0">
                <a:solidFill>
                  <a:srgbClr val="C00000"/>
                </a:solidFill>
                <a:latin typeface="Comic Sans MS" pitchFamily="66" charset="0"/>
              </a:rPr>
              <a:t>un curs de specialitate ,unul de educa</a:t>
            </a:r>
            <a:r>
              <a:rPr lang="ro-RO" sz="1400" b="1" smtClean="0">
                <a:solidFill>
                  <a:srgbClr val="C00000"/>
                </a:solidFill>
                <a:latin typeface="Comic Sans MS" pitchFamily="66" charset="0"/>
              </a:rPr>
              <a:t>ț</a:t>
            </a:r>
            <a:r>
              <a:rPr lang="en-US" sz="1400" b="1" smtClean="0">
                <a:solidFill>
                  <a:srgbClr val="C00000"/>
                </a:solidFill>
                <a:latin typeface="Comic Sans MS" pitchFamily="66" charset="0"/>
              </a:rPr>
              <a:t>ie intercultural</a:t>
            </a:r>
            <a:r>
              <a:rPr lang="ro-RO" sz="1400" b="1" smtClean="0">
                <a:solidFill>
                  <a:srgbClr val="C00000"/>
                </a:solidFill>
                <a:latin typeface="Comic Sans MS" pitchFamily="66" charset="0"/>
              </a:rPr>
              <a:t>ă</a:t>
            </a:r>
            <a:r>
              <a:rPr lang="en-US" sz="1400" b="1" smtClean="0">
                <a:solidFill>
                  <a:srgbClr val="C00000"/>
                </a:solidFill>
                <a:latin typeface="Comic Sans MS" pitchFamily="66" charset="0"/>
              </a:rPr>
              <a:t> </a:t>
            </a:r>
            <a:r>
              <a:rPr lang="ro-RO" sz="1400" b="1" smtClean="0">
                <a:solidFill>
                  <a:srgbClr val="C00000"/>
                </a:solidFill>
                <a:latin typeface="Comic Sans MS" pitchFamily="66" charset="0"/>
              </a:rPr>
              <a:t>dar și un curs intensiv de limbă engleză, în noaptea zilei de 24 februarie 2018 am pornit spre Budapesta. De aici am luat avionul spre Paris, iar de acolo spre Malaga unde am fost așteptate de un reprezentant al  organizației intermediare M.E.P. Europrojects Granada S.L. Pentru că timpul ne permitea, am făcut un tur introductiv al orașului de pe malul Mării Mediterane, după care am pornit spre Granada – oraș ce urma să ne fie ˮcasăˮ pentru patru săptămâni.</a:t>
            </a:r>
            <a:endParaRPr lang="en-US" sz="1400" b="1" smtClean="0">
              <a:solidFill>
                <a:srgbClr val="C00000"/>
              </a:solidFill>
              <a:latin typeface="Comic Sans MS" pitchFamily="66"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11650"/>
            <a:ext cx="3175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24313"/>
            <a:ext cx="4171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8600" y="152400"/>
            <a:ext cx="8610600" cy="5973763"/>
          </a:xfrm>
        </p:spPr>
        <p:txBody>
          <a:bodyPr/>
          <a:lstStyle/>
          <a:p>
            <a:pPr algn="just" eaLnBrk="1" hangingPunct="1"/>
            <a:r>
              <a:rPr lang="ro-RO" sz="1600" b="1" smtClean="0">
                <a:solidFill>
                  <a:srgbClr val="C00000"/>
                </a:solidFill>
                <a:latin typeface="Comic Sans MS" pitchFamily="66" charset="0"/>
              </a:rPr>
              <a:t>Primul pas la început de stagiu a fost să cunoaștem membrii organizației intermediare M.E.P. Europrojects Granada S.L. Am descoperit aici oameni de o ospitalitate nebănuită, deschiși, comunicativi și foarte bine pregătiți profesional. Cei doi directori, Mari Carmen Espartero și Jesús Delgado, l-au numit coordonator de proiect pentru grupul nostru pe domnul Remus Manolache, fiind ajutat de ceilalți colegi: Alice Rose Woodman, Warangkhana Thongnam, Claudia Sambi, Gabriela Mateeș, Pilar Mora Sánchez și Fabio Salvatore Centonze. În cadrul primei întâlniri domnii directori și coordonatorul nostru ne-au prezentat organizația în ansamblu, cu proiecte, realizări, coordonatori, dar și colaboratorii din domeniul textil unde grupul nostru urma să-și desfășoare stagiul de pregătire.  </a:t>
            </a:r>
            <a:endParaRPr lang="en-US" sz="1600" b="1" smtClean="0">
              <a:solidFill>
                <a:srgbClr val="C00000"/>
              </a:solidFill>
              <a:latin typeface="Comic Sans MS" pitchFamily="66" charset="0"/>
            </a:endParaRPr>
          </a:p>
        </p:txBody>
      </p:sp>
      <p:pic>
        <p:nvPicPr>
          <p:cNvPr id="5123" name="Picture 2" descr="20180310_1048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20180226_154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262313"/>
            <a:ext cx="3929062"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Calculator 2\Desktop\erasmus\plecare granada\poze practica\IMG-20180522-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66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381000" y="0"/>
            <a:ext cx="8229600" cy="639763"/>
          </a:xfrm>
        </p:spPr>
        <p:txBody>
          <a:bodyPr/>
          <a:lstStyle/>
          <a:p>
            <a:r>
              <a:rPr lang="en-US" sz="1800" b="1" smtClean="0">
                <a:solidFill>
                  <a:srgbClr val="C00000"/>
                </a:solidFill>
                <a:latin typeface="Comic Sans MS" pitchFamily="66" charset="0"/>
              </a:rPr>
              <a:t>Practica </a:t>
            </a:r>
            <a:r>
              <a:rPr lang="ro-RO" sz="1800" b="1" smtClean="0">
                <a:solidFill>
                  <a:srgbClr val="C00000"/>
                </a:solidFill>
                <a:latin typeface="Comic Sans MS" pitchFamily="66" charset="0"/>
              </a:rPr>
              <a:t>î</a:t>
            </a:r>
            <a:r>
              <a:rPr lang="en-US" sz="1800" b="1" smtClean="0">
                <a:solidFill>
                  <a:srgbClr val="C00000"/>
                </a:solidFill>
                <a:latin typeface="Comic Sans MS" pitchFamily="66" charset="0"/>
              </a:rPr>
              <a:t>n firm</a:t>
            </a:r>
            <a:r>
              <a:rPr lang="ro-RO" sz="1800" b="1" smtClean="0">
                <a:solidFill>
                  <a:srgbClr val="C00000"/>
                </a:solidFill>
                <a:latin typeface="Comic Sans MS" pitchFamily="66" charset="0"/>
              </a:rPr>
              <a:t>e</a:t>
            </a:r>
            <a:endParaRPr lang="en-US" sz="1800" b="1" smtClean="0">
              <a:solidFill>
                <a:srgbClr val="C00000"/>
              </a:solidFill>
              <a:latin typeface="Comic Sans MS" pitchFamily="66" charset="0"/>
            </a:endParaRPr>
          </a:p>
        </p:txBody>
      </p:sp>
      <p:sp>
        <p:nvSpPr>
          <p:cNvPr id="6148" name="Content Placeholder 2"/>
          <p:cNvSpPr>
            <a:spLocks noGrp="1"/>
          </p:cNvSpPr>
          <p:nvPr>
            <p:ph idx="1"/>
          </p:nvPr>
        </p:nvSpPr>
        <p:spPr>
          <a:xfrm>
            <a:off x="152400" y="533400"/>
            <a:ext cx="6172200" cy="5791200"/>
          </a:xfrm>
        </p:spPr>
        <p:txBody>
          <a:bodyPr/>
          <a:lstStyle/>
          <a:p>
            <a:pPr algn="just"/>
            <a:r>
              <a:rPr lang="ro-RO" sz="1200" b="1" smtClean="0">
                <a:solidFill>
                  <a:srgbClr val="C00000"/>
                </a:solidFill>
                <a:latin typeface="Comic Sans MS" pitchFamily="66" charset="0"/>
              </a:rPr>
              <a:t>Domnișoarele Alice Rose Woodman și Claudia Sambi ne-au însoțit în firmele în care au fost repartizate elevele, iar Warangkhana Thongnam (căreia îi spuneam Thom) ne-a condus la localul de servire a mesei și într-un mini-tur al orașului pentru a învăța punctele de întâlnire pentru activitățile culturale și recreative incluse în proiect.</a:t>
            </a:r>
          </a:p>
          <a:p>
            <a:pPr algn="just">
              <a:buFont typeface="Arial" charset="0"/>
              <a:buNone/>
            </a:pPr>
            <a:r>
              <a:rPr lang="ro-RO" sz="1200" b="1" smtClean="0">
                <a:solidFill>
                  <a:srgbClr val="C00000"/>
                </a:solidFill>
                <a:latin typeface="Comic Sans MS" pitchFamily="66" charset="0"/>
              </a:rPr>
              <a:t>	Grupul de fete a fost distribuit la trei firme diferite ca specific și locație: Emilio Carreño, Pilar Dalbat și Hita y Arcos.</a:t>
            </a:r>
          </a:p>
          <a:p>
            <a:pPr algn="just">
              <a:buFont typeface="Calibri" pitchFamily="34" charset="0"/>
              <a:buAutoNum type="arabicPeriod"/>
            </a:pPr>
            <a:r>
              <a:rPr lang="ro-RO" sz="1200" b="1" smtClean="0">
                <a:solidFill>
                  <a:srgbClr val="C00000"/>
                </a:solidFill>
                <a:latin typeface="Comic Sans MS" pitchFamily="66" charset="0"/>
              </a:rPr>
              <a:t>Emilio Carreño a preluat 3 fete comunicative, responsabile, harnice și vorbitoare de limba engleză- Andreea Dume, Andreea haidu și Luminița Știrbu. Programul lor era între orele 9 -14.  În secția unde au desfășurat practica au împăturat și împachetat produse textile pentru spitale, de la lenjerii de pat până la uniforme pentru cadrele medicale. Au cusut în mașini triploc, au călcat și au introdus CIP-uri în etichetele tuturor produselor.</a:t>
            </a:r>
          </a:p>
          <a:p>
            <a:pPr algn="just">
              <a:buFont typeface="Calibri" pitchFamily="34" charset="0"/>
              <a:buAutoNum type="arabicPeriod"/>
            </a:pPr>
            <a:r>
              <a:rPr lang="ro-RO" sz="1200" b="1" smtClean="0">
                <a:solidFill>
                  <a:srgbClr val="C00000"/>
                </a:solidFill>
                <a:latin typeface="Comic Sans MS" pitchFamily="66" charset="0"/>
              </a:rPr>
              <a:t>Pilar Dalbat, firma ce confecționează ținute vestimentare unicat, a primit cinci fete harnice, carismatice, vorbitoare de limba engleză și să înțeleagă limba spaniolă- Andreea Mateaș, Florina Tiriteu, Mădălina Turc, Lorena Popa  și Alexandra Știrbu. În cadrul firmei au trecut prin toate etapele de confecționare, au croit, au cusut în mașini simple și triploc, au călcat, au așezat ținutele în huse specifice și le-au dus în magazinul de prezentare al firmei. Programul lor a fost între orele 9- 14.</a:t>
            </a:r>
          </a:p>
          <a:p>
            <a:pPr algn="just">
              <a:buFont typeface="Calibri" pitchFamily="34" charset="0"/>
              <a:buAutoNum type="arabicPeriod"/>
            </a:pPr>
            <a:r>
              <a:rPr lang="ro-RO" sz="1200" b="1" smtClean="0">
                <a:solidFill>
                  <a:srgbClr val="C00000"/>
                </a:solidFill>
                <a:latin typeface="Comic Sans MS" pitchFamily="66" charset="0"/>
              </a:rPr>
              <a:t>Hita y Arcos, fiind mai mică decât celelalte două firme, a primit patru fete care au lucrat în două schimburi: între  orele 10- 13 și 17-20. În Spania, la amiază sunt trei ore de pauză sau de odihnă. De la ora 14 la ora 17 magazinele sunt închise, la fel și atelierele, doar magazinele alimentare, cafenelele și restaurantele funcționează în afara acestui orar. Hita y Arcos confecționează ținute flamenco pentru femei și bărbați- rochii, bluze, cămăși și chiar ținute pentru copii. Cele patru fete harnice, înțelegătoare de limba spaniolă și limba engleză – Larisa Vinter, Nadia Ban, Denisa Ciurariu și Patricia Sârb- au desprins tehnici de confecționare a acestor ținute tipic spaniole. Au cusut în mașini simple și triploc, au aplicat ornamente pe rochii și bluze și au așezat ținutele în magazinul de prezentare al firmei</a:t>
            </a:r>
            <a:r>
              <a:rPr lang="ro-RO" sz="1200" smtClean="0">
                <a:solidFill>
                  <a:srgbClr val="C00000"/>
                </a:solidFill>
                <a:latin typeface="Comic Sans MS" pitchFamily="66" charset="0"/>
              </a:rPr>
              <a:t>.</a:t>
            </a:r>
            <a:endParaRPr lang="en-US" sz="1200" smtClean="0">
              <a:solidFill>
                <a:srgbClr val="C0000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lculator 2\Desktop\erasmus\plecare granada\poze practica\IMG-20180522-WA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52400"/>
            <a:ext cx="4495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C:\Users\Calculator 2\Desktop\erasmus\plecare granada\poze practica\IMG-20180522-W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descr="C:\Users\Calculator 2\Desktop\erasmus\plecare granada\poze practica\IMG-20180522-WA000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67200" y="3124200"/>
            <a:ext cx="4495800" cy="3505200"/>
          </a:xfrm>
          <a:noFill/>
        </p:spPr>
      </p:pic>
      <p:pic>
        <p:nvPicPr>
          <p:cNvPr id="7173" name="Picture 2" descr="C:\Users\Calculator 2\Desktop\erasmus\plecare granada\poze practica\IMG-20180522-WA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124200"/>
            <a:ext cx="39004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228600"/>
            <a:ext cx="8229600" cy="5897563"/>
          </a:xfrm>
        </p:spPr>
        <p:txBody>
          <a:bodyPr/>
          <a:lstStyle/>
          <a:p>
            <a:pPr algn="just" eaLnBrk="1" hangingPunct="1"/>
            <a:r>
              <a:rPr lang="ro-RO" sz="2000" b="1" smtClean="0">
                <a:solidFill>
                  <a:srgbClr val="C00000"/>
                </a:solidFill>
                <a:latin typeface="Comic Sans MS" pitchFamily="66" charset="0"/>
              </a:rPr>
              <a:t>Pentru a recompensa strădania fetelor de peste săptămână, sâmbăta și duminica </a:t>
            </a:r>
            <a:r>
              <a:rPr lang="en-US" sz="2000" b="1" smtClean="0">
                <a:solidFill>
                  <a:srgbClr val="C00000"/>
                </a:solidFill>
                <a:latin typeface="Comic Sans MS" pitchFamily="66" charset="0"/>
              </a:rPr>
              <a:t>au fost</a:t>
            </a:r>
            <a:r>
              <a:rPr lang="ro-RO" sz="2000" b="1" smtClean="0">
                <a:solidFill>
                  <a:srgbClr val="C00000"/>
                </a:solidFill>
                <a:latin typeface="Comic Sans MS" pitchFamily="66" charset="0"/>
              </a:rPr>
              <a:t> planificate activități culturale și recreative. Am avut fericita ocazie să vizităm Cordoba - cel mai important oraș din Andaluzia, după Sevilia, - se află la poalele munților Sierra de Cordoba, pe o câmpie care alunecă ușor spre râul Guadalquivir. Cordoba este un important punct de referință al culturii europene, un amestec al diverselor culturi care s-au stabilit aici de-a lungul istoriei. Orașul a fost declarat patrimoniu mondial.  Centrul istoric al orașului este o aglomerare de străduțe, alei, piețe și clădiri văruite, dispuse în jurul Catedralei-Moschee. Este singurul loc din lume unde poți vedea o moschee (loc de rugăciune pentru musulmani) în interiorul unei catedrale. Puține locuri din lume se pot lăuda că au fost capitala Hispaniei. Ulterior, în timpul Imperiului roman, a fost și capitala Califatului Umayyad. Splendoarea vremurilor  trecute se regăsește în bogăția intelectuală a acestui centru cultural, Cordoba dând naștere unor figuri precum Seneca, Averroes și Maimonides. </a:t>
            </a:r>
            <a:endParaRPr lang="en-US" sz="2000" b="1" smtClean="0">
              <a:solidFill>
                <a:srgbClr val="C00000"/>
              </a:solidFill>
              <a:latin typeface="Comic Sans MS" pitchFamily="66" charset="0"/>
            </a:endParaRPr>
          </a:p>
          <a:p>
            <a:pPr algn="just" eaLnBrk="1" hangingPunct="1"/>
            <a:endParaRPr lang="en-US" sz="2000" b="1" smtClean="0">
              <a:solidFill>
                <a:srgbClr val="C00000"/>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F:\POZE GRANADA\20180304_1615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F:\POZE GRANADA\20180304_123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F:\POZE GRANADA\20180304_105304.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 y="152400"/>
            <a:ext cx="4191000" cy="3200400"/>
          </a:xfrm>
          <a:noFill/>
        </p:spPr>
      </p:pic>
      <p:pic>
        <p:nvPicPr>
          <p:cNvPr id="9221" name="Picture 7" descr="F:\POZE GRANADA\20180304_1458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3" y="152400"/>
            <a:ext cx="4554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152400"/>
            <a:ext cx="8229600" cy="1752600"/>
          </a:xfrm>
        </p:spPr>
        <p:txBody>
          <a:bodyPr/>
          <a:lstStyle/>
          <a:p>
            <a:pPr algn="just" eaLnBrk="1" hangingPunct="1"/>
            <a:r>
              <a:rPr lang="ro-RO" sz="1400" b="1" smtClean="0">
                <a:solidFill>
                  <a:srgbClr val="C00000"/>
                </a:solidFill>
                <a:latin typeface="Comic Sans MS" pitchFamily="66" charset="0"/>
              </a:rPr>
              <a:t>O altă vizită care ne-a încântat privirea și ne-a încărcat de emoție a fost Salobreña sau Coasta Tropicală a Granadei. Există două părți principale ale orașului Salobreña: prima este </a:t>
            </a:r>
            <a:r>
              <a:rPr lang="ro-RO" sz="1400" b="1" i="1" smtClean="0">
                <a:solidFill>
                  <a:srgbClr val="C00000"/>
                </a:solidFill>
                <a:latin typeface="Comic Sans MS" pitchFamily="66" charset="0"/>
              </a:rPr>
              <a:t>orașul vechi</a:t>
            </a:r>
            <a:r>
              <a:rPr lang="ro-RO" sz="1400" b="1" smtClean="0">
                <a:solidFill>
                  <a:srgbClr val="C00000"/>
                </a:solidFill>
                <a:latin typeface="Comic Sans MS" pitchFamily="66" charset="0"/>
              </a:rPr>
              <a:t>, care se află pe partea stâncoasă a orașului, și este un grup de case albe și străzi înguste, abrupte, ciudate care te conduc la un castel maur din secolul al X-lea. Acesta se numește "El Castillo De Salobreña" și este una dintre principalele atracții turistice. A doua parte a orașului Salobreña este zona noilor evoluții care se răspândesc în partea de jos a orașului vechi direct la plajă. Aproape întregul oraș este înconjurat de plantații de trestie de zahăr. </a:t>
            </a:r>
            <a:endParaRPr lang="en-US" sz="1400" b="1" smtClean="0">
              <a:solidFill>
                <a:srgbClr val="C00000"/>
              </a:solidFill>
              <a:latin typeface="Comic Sans MS" pitchFamily="66" charset="0"/>
            </a:endParaRPr>
          </a:p>
          <a:p>
            <a:pPr eaLnBrk="1" hangingPunct="1"/>
            <a:r>
              <a:rPr lang="ro-RO" smtClean="0"/>
              <a:t> </a:t>
            </a:r>
            <a:endParaRPr lang="en-US" smtClean="0"/>
          </a:p>
        </p:txBody>
      </p:sp>
      <p:pic>
        <p:nvPicPr>
          <p:cNvPr id="10243" name="Picture 2" descr="F:\POZE GRANADA\20180310_104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F:\POZE GRANADA\20180310_105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F:\POZE GRANADA\20180310_1317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43259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F:\POZE GRANADA\20180310_1305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419600"/>
            <a:ext cx="43259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IECTUL ERASMUS PLUS VE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PROIECTUL ERASMUS PLUS VET (1)</Template>
  <TotalTime>0</TotalTime>
  <Words>1083</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Wingdings</vt:lpstr>
      <vt:lpstr>Times New Roman</vt:lpstr>
      <vt:lpstr>PROIECTUL ERASMUS PLUS VET (1)</vt:lpstr>
      <vt:lpstr>PROIECTUL ERASMUS PLUS VET MOBILITY: Nr. 2017-1-RO01 –KA102-035926 -„Competențe europene în industria textilă- șanse sporite pe piața muncii” </vt:lpstr>
      <vt:lpstr>DESCRIEREA PROIECTULUI</vt:lpstr>
      <vt:lpstr>MOBILITATE- FLUX I - 26.02.2018- 21.03.2018- Granada, Spania; </vt:lpstr>
      <vt:lpstr>PowerPoint Presentation</vt:lpstr>
      <vt:lpstr>Practica în firme</vt:lpstr>
      <vt:lpstr>PowerPoint Presentation</vt:lpstr>
      <vt:lpstr>PowerPoint Presentation</vt:lpstr>
      <vt:lpstr>PowerPoint Presentation</vt:lpstr>
      <vt:lpstr>PowerPoint Presentation</vt:lpstr>
      <vt:lpstr>PowerPoint Presentation</vt:lpstr>
      <vt:lpstr>PowerPoint Presentation</vt:lpstr>
      <vt:lpstr>.  </vt:lpstr>
      <vt:lpstr>Evaluarea finală</vt:lpstr>
      <vt:lpstr>În încheiere, vă dorim ca de-a lungul carierei dumneavoastră să aveți parte, măcar o dată, de o astfel de experiență care să vă îmbogățească spiritual și să vă convingă că munca de dascăl și sacrificiul pentru copii aduce și recompense.</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PROIECTUL ERASMUS PLUS VET MOBILITY: Nr. 2017-1-RO01 –KA102-035926 -„Competențe europene în industria textilă- șanse sporite pe piața muncii” </dc:title>
  <dc:creator>xp</dc:creator>
  <cp:lastModifiedBy>xp</cp:lastModifiedBy>
  <cp:revision>1</cp:revision>
  <dcterms:created xsi:type="dcterms:W3CDTF">2019-02-13T22:48:34Z</dcterms:created>
  <dcterms:modified xsi:type="dcterms:W3CDTF">2019-02-13T22:48:57Z</dcterms:modified>
</cp:coreProperties>
</file>